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9" r:id="rId3"/>
    <p:sldId id="260" r:id="rId4"/>
    <p:sldId id="277" r:id="rId5"/>
    <p:sldId id="278" r:id="rId6"/>
    <p:sldId id="279" r:id="rId7"/>
    <p:sldId id="280" r:id="rId8"/>
    <p:sldId id="282" r:id="rId9"/>
    <p:sldId id="283" r:id="rId10"/>
    <p:sldId id="274" r:id="rId11"/>
    <p:sldId id="275" r:id="rId12"/>
    <p:sldId id="276" r:id="rId13"/>
    <p:sldId id="264" r:id="rId14"/>
    <p:sldId id="272" r:id="rId15"/>
    <p:sldId id="265" r:id="rId16"/>
    <p:sldId id="284" r:id="rId17"/>
    <p:sldId id="285" r:id="rId18"/>
  </p:sldIdLst>
  <p:sldSz cx="9906000" cy="6858000" type="A4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804" y="10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FE0730-CFFC-40D8-84A9-CB2E10AA87EC}" type="doc">
      <dgm:prSet loTypeId="urn:microsoft.com/office/officeart/2005/8/layout/hList6" loCatId="list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D7286E67-D85A-4003-9D02-47C5DA60BA2B}">
      <dgm:prSet phldrT="[Texte]" custT="1"/>
      <dgm:spPr>
        <a:effectLst>
          <a:softEdge rad="63500"/>
        </a:effectLst>
        <a:scene3d>
          <a:camera prst="orthographicFront"/>
          <a:lightRig rig="chilly" dir="t"/>
        </a:scene3d>
        <a:sp3d prstMaterial="translucentPowder">
          <a:bevelT w="127000" h="25400"/>
        </a:sp3d>
      </dgm:spPr>
      <dgm:t>
        <a:bodyPr/>
        <a:lstStyle/>
        <a:p>
          <a:r>
            <a:rPr lang="fr-FR" sz="2000" b="1" dirty="0"/>
            <a:t>30 000 </a:t>
          </a:r>
          <a:r>
            <a:rPr lang="fr-FR" sz="1600" b="1" dirty="0"/>
            <a:t>logements</a:t>
          </a:r>
        </a:p>
      </dgm:t>
    </dgm:pt>
    <dgm:pt modelId="{AB50E3DE-1BDB-4893-91E0-ED283D570003}" type="parTrans" cxnId="{872B2FA5-619D-4031-8149-083225C542A8}">
      <dgm:prSet/>
      <dgm:spPr/>
      <dgm:t>
        <a:bodyPr/>
        <a:lstStyle/>
        <a:p>
          <a:endParaRPr lang="fr-FR" sz="1600"/>
        </a:p>
      </dgm:t>
    </dgm:pt>
    <dgm:pt modelId="{BAC6499F-2183-41FE-AA4D-7AD0DF61E49B}" type="sibTrans" cxnId="{872B2FA5-619D-4031-8149-083225C542A8}">
      <dgm:prSet/>
      <dgm:spPr/>
      <dgm:t>
        <a:bodyPr/>
        <a:lstStyle/>
        <a:p>
          <a:endParaRPr lang="fr-FR" sz="1600"/>
        </a:p>
      </dgm:t>
    </dgm:pt>
    <dgm:pt modelId="{B704C0D9-4504-4E0A-8FE2-F061A0D5D0DC}">
      <dgm:prSet phldrT="[Texte]" custT="1"/>
      <dgm:spPr>
        <a:scene3d>
          <a:camera prst="orthographicFront"/>
          <a:lightRig rig="chilly" dir="t"/>
        </a:scene3d>
        <a:sp3d prstMaterial="translucentPowder">
          <a:bevelT w="127000" h="25400"/>
        </a:sp3d>
      </dgm:spPr>
      <dgm:t>
        <a:bodyPr/>
        <a:lstStyle/>
        <a:p>
          <a:r>
            <a:rPr lang="fr-FR" sz="2400" b="1" dirty="0"/>
            <a:t>191 </a:t>
          </a:r>
          <a:r>
            <a:rPr lang="fr-FR" sz="1600" b="1" dirty="0"/>
            <a:t>communes</a:t>
          </a:r>
          <a:endParaRPr lang="fr-FR" sz="1400" b="0" dirty="0"/>
        </a:p>
      </dgm:t>
    </dgm:pt>
    <dgm:pt modelId="{2BAA8155-CE0C-4F8D-9F53-645ABAF8B787}" type="parTrans" cxnId="{AFD95E1A-A11F-4656-9393-C8109B2CA737}">
      <dgm:prSet/>
      <dgm:spPr/>
      <dgm:t>
        <a:bodyPr/>
        <a:lstStyle/>
        <a:p>
          <a:endParaRPr lang="fr-FR" sz="1600"/>
        </a:p>
      </dgm:t>
    </dgm:pt>
    <dgm:pt modelId="{A8FAA349-9971-4121-9D9C-1E1CD8F6D0E0}" type="sibTrans" cxnId="{AFD95E1A-A11F-4656-9393-C8109B2CA737}">
      <dgm:prSet/>
      <dgm:spPr/>
      <dgm:t>
        <a:bodyPr/>
        <a:lstStyle/>
        <a:p>
          <a:endParaRPr lang="fr-FR" sz="1600"/>
        </a:p>
      </dgm:t>
    </dgm:pt>
    <dgm:pt modelId="{78B3551B-0A2A-4002-B53D-E91FA072D190}">
      <dgm:prSet phldrT="[Texte]" custT="1"/>
      <dgm:spPr>
        <a:scene3d>
          <a:camera prst="orthographicFront"/>
          <a:lightRig rig="chilly" dir="t"/>
        </a:scene3d>
        <a:sp3d prstMaterial="translucentPowder">
          <a:bevelT w="127000" h="25400"/>
        </a:sp3d>
      </dgm:spPr>
      <dgm:t>
        <a:bodyPr/>
        <a:lstStyle/>
        <a:p>
          <a:r>
            <a:rPr lang="fr-FR" sz="2400" b="1" dirty="0"/>
            <a:t>800 </a:t>
          </a:r>
          <a:r>
            <a:rPr lang="fr-FR" sz="1600" b="1" dirty="0"/>
            <a:t>salariés</a:t>
          </a:r>
        </a:p>
      </dgm:t>
    </dgm:pt>
    <dgm:pt modelId="{3FF79184-4A1C-4B0A-A2E6-D5334C47A7A6}" type="parTrans" cxnId="{A02030AD-4A85-4EC2-85BA-3412AFC7555F}">
      <dgm:prSet/>
      <dgm:spPr/>
      <dgm:t>
        <a:bodyPr/>
        <a:lstStyle/>
        <a:p>
          <a:endParaRPr lang="fr-FR" sz="1600"/>
        </a:p>
      </dgm:t>
    </dgm:pt>
    <dgm:pt modelId="{09713B4B-D427-42F5-A952-5387E2A0ACDD}" type="sibTrans" cxnId="{A02030AD-4A85-4EC2-85BA-3412AFC7555F}">
      <dgm:prSet/>
      <dgm:spPr/>
      <dgm:t>
        <a:bodyPr/>
        <a:lstStyle/>
        <a:p>
          <a:endParaRPr lang="fr-FR" sz="1600"/>
        </a:p>
      </dgm:t>
    </dgm:pt>
    <dgm:pt modelId="{57967F0D-9FDD-4762-93AE-A5156CA336B1}">
      <dgm:prSet phldrT="[Texte]" custT="1"/>
      <dgm:spPr>
        <a:scene3d>
          <a:camera prst="orthographicFront"/>
          <a:lightRig rig="chilly" dir="t"/>
        </a:scene3d>
        <a:sp3d prstMaterial="translucentPowder">
          <a:bevelT w="127000" h="25400"/>
        </a:sp3d>
      </dgm:spPr>
      <dgm:t>
        <a:bodyPr/>
        <a:lstStyle/>
        <a:p>
          <a:r>
            <a:rPr lang="fr-FR" sz="2000" b="1" dirty="0"/>
            <a:t>3 300 </a:t>
          </a:r>
          <a:r>
            <a:rPr lang="fr-FR" sz="1600" b="1" dirty="0"/>
            <a:t>logements neufs de 2011 à 2016</a:t>
          </a:r>
          <a:endParaRPr lang="fr-FR" sz="1800" b="0" dirty="0"/>
        </a:p>
      </dgm:t>
    </dgm:pt>
    <dgm:pt modelId="{2AA6C0F0-F509-412B-A543-B7DB1C41F6E9}" type="parTrans" cxnId="{1D4DC1E0-1D90-47FF-AC73-6745277347F3}">
      <dgm:prSet/>
      <dgm:spPr/>
      <dgm:t>
        <a:bodyPr/>
        <a:lstStyle/>
        <a:p>
          <a:endParaRPr lang="fr-FR" sz="1600"/>
        </a:p>
      </dgm:t>
    </dgm:pt>
    <dgm:pt modelId="{EDB4BC32-617E-4541-ABAB-CFEFA40FF653}" type="sibTrans" cxnId="{1D4DC1E0-1D90-47FF-AC73-6745277347F3}">
      <dgm:prSet/>
      <dgm:spPr/>
      <dgm:t>
        <a:bodyPr/>
        <a:lstStyle/>
        <a:p>
          <a:endParaRPr lang="fr-FR" sz="1600"/>
        </a:p>
      </dgm:t>
    </dgm:pt>
    <dgm:pt modelId="{E905F031-E433-4C9B-A1EC-C5638FEEBD3A}">
      <dgm:prSet phldrT="[Texte]" custT="1"/>
      <dgm:spPr>
        <a:scene3d>
          <a:camera prst="orthographicFront"/>
          <a:lightRig rig="chilly" dir="t"/>
        </a:scene3d>
        <a:sp3d prstMaterial="translucentPowder">
          <a:bevelT w="127000" h="25400"/>
        </a:sp3d>
      </dgm:spPr>
      <dgm:t>
        <a:bodyPr/>
        <a:lstStyle/>
        <a:p>
          <a:r>
            <a:rPr lang="fr-FR" sz="1800" b="1" dirty="0"/>
            <a:t>10 000 </a:t>
          </a:r>
          <a:r>
            <a:rPr lang="fr-FR" sz="1600" b="1" dirty="0"/>
            <a:t>logements réhabilités de 2009 à 2017</a:t>
          </a:r>
          <a:endParaRPr lang="fr-FR" sz="1600" b="0" dirty="0"/>
        </a:p>
      </dgm:t>
    </dgm:pt>
    <dgm:pt modelId="{F17A2B9C-C184-4C6D-AC49-F0E73B479A25}" type="parTrans" cxnId="{D9F10AE5-1607-4297-B02B-A9363F5561EE}">
      <dgm:prSet/>
      <dgm:spPr/>
      <dgm:t>
        <a:bodyPr/>
        <a:lstStyle/>
        <a:p>
          <a:endParaRPr lang="fr-FR" sz="1600"/>
        </a:p>
      </dgm:t>
    </dgm:pt>
    <dgm:pt modelId="{A3EEF4AB-E465-4684-9608-E7779D3C1CF4}" type="sibTrans" cxnId="{D9F10AE5-1607-4297-B02B-A9363F5561EE}">
      <dgm:prSet/>
      <dgm:spPr/>
      <dgm:t>
        <a:bodyPr/>
        <a:lstStyle/>
        <a:p>
          <a:endParaRPr lang="fr-FR" sz="1600"/>
        </a:p>
      </dgm:t>
    </dgm:pt>
    <dgm:pt modelId="{B7B0EAB6-BAC6-4DEA-9585-AE35F861A050}" type="pres">
      <dgm:prSet presAssocID="{A6FE0730-CFFC-40D8-84A9-CB2E10AA87EC}" presName="Name0" presStyleCnt="0">
        <dgm:presLayoutVars>
          <dgm:dir/>
          <dgm:resizeHandles val="exact"/>
        </dgm:presLayoutVars>
      </dgm:prSet>
      <dgm:spPr/>
    </dgm:pt>
    <dgm:pt modelId="{80A0CE3A-381D-476B-8265-C60B3BFC9C3F}" type="pres">
      <dgm:prSet presAssocID="{D7286E67-D85A-4003-9D02-47C5DA60BA2B}" presName="node" presStyleLbl="node1" presStyleIdx="0" presStyleCnt="5" custLinFactNeighborX="-24996" custLinFactNeighborY="0">
        <dgm:presLayoutVars>
          <dgm:bulletEnabled val="1"/>
        </dgm:presLayoutVars>
      </dgm:prSet>
      <dgm:spPr>
        <a:prstGeom prst="flowChartTerminator">
          <a:avLst/>
        </a:prstGeom>
      </dgm:spPr>
    </dgm:pt>
    <dgm:pt modelId="{921410FD-902E-4920-A736-29A05EFC782E}" type="pres">
      <dgm:prSet presAssocID="{BAC6499F-2183-41FE-AA4D-7AD0DF61E49B}" presName="sibTrans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BBF8D96B-75FB-4814-AF3F-0AA991B8DF28}" type="pres">
      <dgm:prSet presAssocID="{B704C0D9-4504-4E0A-8FE2-F061A0D5D0DC}" presName="node" presStyleLbl="node1" presStyleIdx="1" presStyleCnt="5" custLinFactNeighborY="5600">
        <dgm:presLayoutVars>
          <dgm:bulletEnabled val="1"/>
        </dgm:presLayoutVars>
      </dgm:prSet>
      <dgm:spPr>
        <a:prstGeom prst="flowChartTerminator">
          <a:avLst/>
        </a:prstGeom>
      </dgm:spPr>
    </dgm:pt>
    <dgm:pt modelId="{28EB76C9-5291-4E94-A893-A3DD4878DBCA}" type="pres">
      <dgm:prSet presAssocID="{A8FAA349-9971-4121-9D9C-1E1CD8F6D0E0}" presName="sibTrans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88AAA73C-C07D-4898-B4ED-DA589397BCBB}" type="pres">
      <dgm:prSet presAssocID="{78B3551B-0A2A-4002-B53D-E91FA072D190}" presName="node" presStyleLbl="node1" presStyleIdx="2" presStyleCnt="5">
        <dgm:presLayoutVars>
          <dgm:bulletEnabled val="1"/>
        </dgm:presLayoutVars>
      </dgm:prSet>
      <dgm:spPr>
        <a:prstGeom prst="flowChartTerminator">
          <a:avLst/>
        </a:prstGeom>
      </dgm:spPr>
    </dgm:pt>
    <dgm:pt modelId="{FC97372C-B2A2-4FD0-B425-D84A9BC4263E}" type="pres">
      <dgm:prSet presAssocID="{09713B4B-D427-42F5-A952-5387E2A0ACDD}" presName="sibTrans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CB747C3B-4675-4AD3-AB31-C9F67D224F1A}" type="pres">
      <dgm:prSet presAssocID="{57967F0D-9FDD-4762-93AE-A5156CA336B1}" presName="node" presStyleLbl="node1" presStyleIdx="3" presStyleCnt="5">
        <dgm:presLayoutVars>
          <dgm:bulletEnabled val="1"/>
        </dgm:presLayoutVars>
      </dgm:prSet>
      <dgm:spPr>
        <a:prstGeom prst="flowChartTerminator">
          <a:avLst/>
        </a:prstGeom>
      </dgm:spPr>
    </dgm:pt>
    <dgm:pt modelId="{4888AF2F-719E-45C2-84EC-6CC91EDF3893}" type="pres">
      <dgm:prSet presAssocID="{EDB4BC32-617E-4541-ABAB-CFEFA40FF653}" presName="sibTrans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BB95F4A7-F478-4391-B5D1-721A8F450FD4}" type="pres">
      <dgm:prSet presAssocID="{E905F031-E433-4C9B-A1EC-C5638FEEBD3A}" presName="node" presStyleLbl="node1" presStyleIdx="4" presStyleCnt="5">
        <dgm:presLayoutVars>
          <dgm:bulletEnabled val="1"/>
        </dgm:presLayoutVars>
      </dgm:prSet>
      <dgm:spPr>
        <a:prstGeom prst="flowChartTerminator">
          <a:avLst/>
        </a:prstGeom>
      </dgm:spPr>
    </dgm:pt>
  </dgm:ptLst>
  <dgm:cxnLst>
    <dgm:cxn modelId="{A02030AD-4A85-4EC2-85BA-3412AFC7555F}" srcId="{A6FE0730-CFFC-40D8-84A9-CB2E10AA87EC}" destId="{78B3551B-0A2A-4002-B53D-E91FA072D190}" srcOrd="2" destOrd="0" parTransId="{3FF79184-4A1C-4B0A-A2E6-D5334C47A7A6}" sibTransId="{09713B4B-D427-42F5-A952-5387E2A0ACDD}"/>
    <dgm:cxn modelId="{1D4DC1E0-1D90-47FF-AC73-6745277347F3}" srcId="{A6FE0730-CFFC-40D8-84A9-CB2E10AA87EC}" destId="{57967F0D-9FDD-4762-93AE-A5156CA336B1}" srcOrd="3" destOrd="0" parTransId="{2AA6C0F0-F509-412B-A543-B7DB1C41F6E9}" sibTransId="{EDB4BC32-617E-4541-ABAB-CFEFA40FF653}"/>
    <dgm:cxn modelId="{54554A34-B08E-4C36-8CC0-1C47D41AC856}" type="presOf" srcId="{B704C0D9-4504-4E0A-8FE2-F061A0D5D0DC}" destId="{BBF8D96B-75FB-4814-AF3F-0AA991B8DF28}" srcOrd="0" destOrd="0" presId="urn:microsoft.com/office/officeart/2005/8/layout/hList6"/>
    <dgm:cxn modelId="{2C8C7C04-F240-4AEA-83C5-3A808E5EB298}" type="presOf" srcId="{A6FE0730-CFFC-40D8-84A9-CB2E10AA87EC}" destId="{B7B0EAB6-BAC6-4DEA-9585-AE35F861A050}" srcOrd="0" destOrd="0" presId="urn:microsoft.com/office/officeart/2005/8/layout/hList6"/>
    <dgm:cxn modelId="{0990D4E5-DEE3-48D9-9E01-27880691F816}" type="presOf" srcId="{78B3551B-0A2A-4002-B53D-E91FA072D190}" destId="{88AAA73C-C07D-4898-B4ED-DA589397BCBB}" srcOrd="0" destOrd="0" presId="urn:microsoft.com/office/officeart/2005/8/layout/hList6"/>
    <dgm:cxn modelId="{F3F12C5B-B633-4DC2-958C-C9BAE9236863}" type="presOf" srcId="{E905F031-E433-4C9B-A1EC-C5638FEEBD3A}" destId="{BB95F4A7-F478-4391-B5D1-721A8F450FD4}" srcOrd="0" destOrd="0" presId="urn:microsoft.com/office/officeart/2005/8/layout/hList6"/>
    <dgm:cxn modelId="{451F31C4-8ACA-4616-A317-67E65BCA842A}" type="presOf" srcId="{57967F0D-9FDD-4762-93AE-A5156CA336B1}" destId="{CB747C3B-4675-4AD3-AB31-C9F67D224F1A}" srcOrd="0" destOrd="0" presId="urn:microsoft.com/office/officeart/2005/8/layout/hList6"/>
    <dgm:cxn modelId="{872B2FA5-619D-4031-8149-083225C542A8}" srcId="{A6FE0730-CFFC-40D8-84A9-CB2E10AA87EC}" destId="{D7286E67-D85A-4003-9D02-47C5DA60BA2B}" srcOrd="0" destOrd="0" parTransId="{AB50E3DE-1BDB-4893-91E0-ED283D570003}" sibTransId="{BAC6499F-2183-41FE-AA4D-7AD0DF61E49B}"/>
    <dgm:cxn modelId="{5BCB17D0-4A96-4BA9-93B6-7F165FFE4483}" type="presOf" srcId="{D7286E67-D85A-4003-9D02-47C5DA60BA2B}" destId="{80A0CE3A-381D-476B-8265-C60B3BFC9C3F}" srcOrd="0" destOrd="0" presId="urn:microsoft.com/office/officeart/2005/8/layout/hList6"/>
    <dgm:cxn modelId="{AFD95E1A-A11F-4656-9393-C8109B2CA737}" srcId="{A6FE0730-CFFC-40D8-84A9-CB2E10AA87EC}" destId="{B704C0D9-4504-4E0A-8FE2-F061A0D5D0DC}" srcOrd="1" destOrd="0" parTransId="{2BAA8155-CE0C-4F8D-9F53-645ABAF8B787}" sibTransId="{A8FAA349-9971-4121-9D9C-1E1CD8F6D0E0}"/>
    <dgm:cxn modelId="{D9F10AE5-1607-4297-B02B-A9363F5561EE}" srcId="{A6FE0730-CFFC-40D8-84A9-CB2E10AA87EC}" destId="{E905F031-E433-4C9B-A1EC-C5638FEEBD3A}" srcOrd="4" destOrd="0" parTransId="{F17A2B9C-C184-4C6D-AC49-F0E73B479A25}" sibTransId="{A3EEF4AB-E465-4684-9608-E7779D3C1CF4}"/>
    <dgm:cxn modelId="{EAB541AB-2C4D-4769-952A-E9B39987ABDE}" type="presParOf" srcId="{B7B0EAB6-BAC6-4DEA-9585-AE35F861A050}" destId="{80A0CE3A-381D-476B-8265-C60B3BFC9C3F}" srcOrd="0" destOrd="0" presId="urn:microsoft.com/office/officeart/2005/8/layout/hList6"/>
    <dgm:cxn modelId="{19D45697-893D-4B4A-BAA3-838449CA2C93}" type="presParOf" srcId="{B7B0EAB6-BAC6-4DEA-9585-AE35F861A050}" destId="{921410FD-902E-4920-A736-29A05EFC782E}" srcOrd="1" destOrd="0" presId="urn:microsoft.com/office/officeart/2005/8/layout/hList6"/>
    <dgm:cxn modelId="{61441783-B53C-4580-9B22-F59790071A9C}" type="presParOf" srcId="{B7B0EAB6-BAC6-4DEA-9585-AE35F861A050}" destId="{BBF8D96B-75FB-4814-AF3F-0AA991B8DF28}" srcOrd="2" destOrd="0" presId="urn:microsoft.com/office/officeart/2005/8/layout/hList6"/>
    <dgm:cxn modelId="{2ADD784B-C09A-4AD5-B84F-968A7302B022}" type="presParOf" srcId="{B7B0EAB6-BAC6-4DEA-9585-AE35F861A050}" destId="{28EB76C9-5291-4E94-A893-A3DD4878DBCA}" srcOrd="3" destOrd="0" presId="urn:microsoft.com/office/officeart/2005/8/layout/hList6"/>
    <dgm:cxn modelId="{4BBF4080-9296-44A1-A672-9CA110E7BD63}" type="presParOf" srcId="{B7B0EAB6-BAC6-4DEA-9585-AE35F861A050}" destId="{88AAA73C-C07D-4898-B4ED-DA589397BCBB}" srcOrd="4" destOrd="0" presId="urn:microsoft.com/office/officeart/2005/8/layout/hList6"/>
    <dgm:cxn modelId="{A3C0670D-FA33-4F23-8CC7-F50C5B6BE4B2}" type="presParOf" srcId="{B7B0EAB6-BAC6-4DEA-9585-AE35F861A050}" destId="{FC97372C-B2A2-4FD0-B425-D84A9BC4263E}" srcOrd="5" destOrd="0" presId="urn:microsoft.com/office/officeart/2005/8/layout/hList6"/>
    <dgm:cxn modelId="{32EBF8A1-4B72-42D0-89FB-DEB7A51777D4}" type="presParOf" srcId="{B7B0EAB6-BAC6-4DEA-9585-AE35F861A050}" destId="{CB747C3B-4675-4AD3-AB31-C9F67D224F1A}" srcOrd="6" destOrd="0" presId="urn:microsoft.com/office/officeart/2005/8/layout/hList6"/>
    <dgm:cxn modelId="{6481E607-838D-4723-A08B-481114381D9D}" type="presParOf" srcId="{B7B0EAB6-BAC6-4DEA-9585-AE35F861A050}" destId="{4888AF2F-719E-45C2-84EC-6CC91EDF3893}" srcOrd="7" destOrd="0" presId="urn:microsoft.com/office/officeart/2005/8/layout/hList6"/>
    <dgm:cxn modelId="{8290CDC1-638E-4DA8-8DB5-B81824FAA765}" type="presParOf" srcId="{B7B0EAB6-BAC6-4DEA-9585-AE35F861A050}" destId="{BB95F4A7-F478-4391-B5D1-721A8F450FD4}" srcOrd="8" destOrd="0" presId="urn:microsoft.com/office/officeart/2005/8/layout/hList6"/>
  </dgm:cxnLst>
  <dgm:bg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FE0730-CFFC-40D8-84A9-CB2E10AA87EC}" type="doc">
      <dgm:prSet loTypeId="urn:microsoft.com/office/officeart/2005/8/layout/hList6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D7286E67-D85A-4003-9D02-47C5DA60BA2B}">
      <dgm:prSet phldrT="[Texte]" custT="1"/>
      <dgm:spPr/>
      <dgm:t>
        <a:bodyPr/>
        <a:lstStyle/>
        <a:p>
          <a:r>
            <a:rPr lang="fr-FR" sz="2800" b="1" dirty="0"/>
            <a:t>Durée du projet : </a:t>
          </a:r>
        </a:p>
        <a:p>
          <a:r>
            <a:rPr lang="fr-FR" sz="2800" b="1" dirty="0"/>
            <a:t>3 ans</a:t>
          </a:r>
        </a:p>
        <a:p>
          <a:r>
            <a:rPr lang="fr-FR" sz="2800" b="1" dirty="0"/>
            <a:t>(2012-2015)</a:t>
          </a:r>
        </a:p>
      </dgm:t>
    </dgm:pt>
    <dgm:pt modelId="{AB50E3DE-1BDB-4893-91E0-ED283D570003}" type="parTrans" cxnId="{872B2FA5-619D-4031-8149-083225C542A8}">
      <dgm:prSet/>
      <dgm:spPr/>
      <dgm:t>
        <a:bodyPr/>
        <a:lstStyle/>
        <a:p>
          <a:endParaRPr lang="fr-FR" sz="1800"/>
        </a:p>
      </dgm:t>
    </dgm:pt>
    <dgm:pt modelId="{BAC6499F-2183-41FE-AA4D-7AD0DF61E49B}" type="sibTrans" cxnId="{872B2FA5-619D-4031-8149-083225C542A8}">
      <dgm:prSet/>
      <dgm:spPr/>
      <dgm:t>
        <a:bodyPr/>
        <a:lstStyle/>
        <a:p>
          <a:endParaRPr lang="fr-FR" sz="1800"/>
        </a:p>
      </dgm:t>
    </dgm:pt>
    <dgm:pt modelId="{B704C0D9-4504-4E0A-8FE2-F061A0D5D0DC}">
      <dgm:prSet phldrT="[Texte]" custT="1"/>
      <dgm:spPr/>
      <dgm:t>
        <a:bodyPr/>
        <a:lstStyle/>
        <a:p>
          <a:r>
            <a:rPr lang="fr-FR" sz="2800" b="1" dirty="0"/>
            <a:t>Equipe dédiée : </a:t>
          </a:r>
        </a:p>
        <a:p>
          <a:r>
            <a:rPr lang="fr-FR" sz="2400" b="0" dirty="0"/>
            <a:t>4 techniciens +</a:t>
          </a:r>
        </a:p>
        <a:p>
          <a:r>
            <a:rPr lang="fr-FR" sz="2400" b="0" dirty="0"/>
            <a:t> 1 chef de projet</a:t>
          </a:r>
          <a:endParaRPr lang="fr-FR" sz="2000" b="0" dirty="0"/>
        </a:p>
      </dgm:t>
    </dgm:pt>
    <dgm:pt modelId="{2BAA8155-CE0C-4F8D-9F53-645ABAF8B787}" type="parTrans" cxnId="{AFD95E1A-A11F-4656-9393-C8109B2CA737}">
      <dgm:prSet/>
      <dgm:spPr/>
      <dgm:t>
        <a:bodyPr/>
        <a:lstStyle/>
        <a:p>
          <a:endParaRPr lang="fr-FR" sz="1800"/>
        </a:p>
      </dgm:t>
    </dgm:pt>
    <dgm:pt modelId="{A8FAA349-9971-4121-9D9C-1E1CD8F6D0E0}" type="sibTrans" cxnId="{AFD95E1A-A11F-4656-9393-C8109B2CA737}">
      <dgm:prSet/>
      <dgm:spPr/>
      <dgm:t>
        <a:bodyPr/>
        <a:lstStyle/>
        <a:p>
          <a:endParaRPr lang="fr-FR" sz="1800"/>
        </a:p>
      </dgm:t>
    </dgm:pt>
    <dgm:pt modelId="{78B3551B-0A2A-4002-B53D-E91FA072D190}">
      <dgm:prSet phldrT="[Texte]" custT="1"/>
      <dgm:spPr/>
      <dgm:t>
        <a:bodyPr/>
        <a:lstStyle/>
        <a:p>
          <a:r>
            <a:rPr lang="fr-FR" sz="2800" b="1" dirty="0"/>
            <a:t>Coût : </a:t>
          </a:r>
        </a:p>
        <a:p>
          <a:r>
            <a:rPr lang="fr-FR" sz="2800" b="1" dirty="0"/>
            <a:t>1,9 M€</a:t>
          </a:r>
        </a:p>
        <a:p>
          <a:r>
            <a:rPr lang="fr-FR" sz="2800" b="1" dirty="0"/>
            <a:t>Soit 65€/logt</a:t>
          </a:r>
        </a:p>
      </dgm:t>
    </dgm:pt>
    <dgm:pt modelId="{3FF79184-4A1C-4B0A-A2E6-D5334C47A7A6}" type="parTrans" cxnId="{A02030AD-4A85-4EC2-85BA-3412AFC7555F}">
      <dgm:prSet/>
      <dgm:spPr/>
      <dgm:t>
        <a:bodyPr/>
        <a:lstStyle/>
        <a:p>
          <a:endParaRPr lang="fr-FR" sz="1800"/>
        </a:p>
      </dgm:t>
    </dgm:pt>
    <dgm:pt modelId="{09713B4B-D427-42F5-A952-5387E2A0ACDD}" type="sibTrans" cxnId="{A02030AD-4A85-4EC2-85BA-3412AFC7555F}">
      <dgm:prSet/>
      <dgm:spPr/>
      <dgm:t>
        <a:bodyPr/>
        <a:lstStyle/>
        <a:p>
          <a:endParaRPr lang="fr-FR" sz="1800"/>
        </a:p>
      </dgm:t>
    </dgm:pt>
    <dgm:pt modelId="{57967F0D-9FDD-4762-93AE-A5156CA336B1}">
      <dgm:prSet phldrT="[Texte]" custT="1"/>
      <dgm:spPr/>
      <dgm:t>
        <a:bodyPr/>
        <a:lstStyle/>
        <a:p>
          <a:r>
            <a:rPr lang="fr-FR" sz="2400" b="0" dirty="0"/>
            <a:t>Dont </a:t>
          </a:r>
        </a:p>
        <a:p>
          <a:r>
            <a:rPr lang="fr-FR" sz="2400" b="1" dirty="0"/>
            <a:t>900 000€ </a:t>
          </a:r>
          <a:r>
            <a:rPr lang="fr-FR" sz="2400" b="0" dirty="0"/>
            <a:t>numérisation soit </a:t>
          </a:r>
        </a:p>
        <a:p>
          <a:r>
            <a:rPr lang="fr-FR" sz="2400" b="0" dirty="0"/>
            <a:t>32€/logt</a:t>
          </a:r>
          <a:endParaRPr lang="fr-FR" sz="2000" b="0" dirty="0"/>
        </a:p>
      </dgm:t>
    </dgm:pt>
    <dgm:pt modelId="{2AA6C0F0-F509-412B-A543-B7DB1C41F6E9}" type="parTrans" cxnId="{1D4DC1E0-1D90-47FF-AC73-6745277347F3}">
      <dgm:prSet/>
      <dgm:spPr/>
      <dgm:t>
        <a:bodyPr/>
        <a:lstStyle/>
        <a:p>
          <a:endParaRPr lang="fr-FR" sz="1800"/>
        </a:p>
      </dgm:t>
    </dgm:pt>
    <dgm:pt modelId="{EDB4BC32-617E-4541-ABAB-CFEFA40FF653}" type="sibTrans" cxnId="{1D4DC1E0-1D90-47FF-AC73-6745277347F3}">
      <dgm:prSet/>
      <dgm:spPr/>
      <dgm:t>
        <a:bodyPr/>
        <a:lstStyle/>
        <a:p>
          <a:endParaRPr lang="fr-FR" sz="1800"/>
        </a:p>
      </dgm:t>
    </dgm:pt>
    <dgm:pt modelId="{B7B0EAB6-BAC6-4DEA-9585-AE35F861A050}" type="pres">
      <dgm:prSet presAssocID="{A6FE0730-CFFC-40D8-84A9-CB2E10AA87EC}" presName="Name0" presStyleCnt="0">
        <dgm:presLayoutVars>
          <dgm:dir/>
          <dgm:resizeHandles val="exact"/>
        </dgm:presLayoutVars>
      </dgm:prSet>
      <dgm:spPr/>
    </dgm:pt>
    <dgm:pt modelId="{80A0CE3A-381D-476B-8265-C60B3BFC9C3F}" type="pres">
      <dgm:prSet presAssocID="{D7286E67-D85A-4003-9D02-47C5DA60BA2B}" presName="node" presStyleLbl="node1" presStyleIdx="0" presStyleCnt="4" custLinFactNeighborX="-45962" custLinFactNeighborY="-911">
        <dgm:presLayoutVars>
          <dgm:bulletEnabled val="1"/>
        </dgm:presLayoutVars>
      </dgm:prSet>
      <dgm:spPr/>
    </dgm:pt>
    <dgm:pt modelId="{921410FD-902E-4920-A736-29A05EFC782E}" type="pres">
      <dgm:prSet presAssocID="{BAC6499F-2183-41FE-AA4D-7AD0DF61E49B}" presName="sibTrans" presStyleCnt="0"/>
      <dgm:spPr/>
    </dgm:pt>
    <dgm:pt modelId="{BBF8D96B-75FB-4814-AF3F-0AA991B8DF28}" type="pres">
      <dgm:prSet presAssocID="{B704C0D9-4504-4E0A-8FE2-F061A0D5D0DC}" presName="node" presStyleLbl="node1" presStyleIdx="1" presStyleCnt="4" custLinFactNeighborX="-7768">
        <dgm:presLayoutVars>
          <dgm:bulletEnabled val="1"/>
        </dgm:presLayoutVars>
      </dgm:prSet>
      <dgm:spPr/>
    </dgm:pt>
    <dgm:pt modelId="{28EB76C9-5291-4E94-A893-A3DD4878DBCA}" type="pres">
      <dgm:prSet presAssocID="{A8FAA349-9971-4121-9D9C-1E1CD8F6D0E0}" presName="sibTrans" presStyleCnt="0"/>
      <dgm:spPr/>
    </dgm:pt>
    <dgm:pt modelId="{88AAA73C-C07D-4898-B4ED-DA589397BCBB}" type="pres">
      <dgm:prSet presAssocID="{78B3551B-0A2A-4002-B53D-E91FA072D190}" presName="node" presStyleLbl="node1" presStyleIdx="2" presStyleCnt="4">
        <dgm:presLayoutVars>
          <dgm:bulletEnabled val="1"/>
        </dgm:presLayoutVars>
      </dgm:prSet>
      <dgm:spPr/>
    </dgm:pt>
    <dgm:pt modelId="{FC97372C-B2A2-4FD0-B425-D84A9BC4263E}" type="pres">
      <dgm:prSet presAssocID="{09713B4B-D427-42F5-A952-5387E2A0ACDD}" presName="sibTrans" presStyleCnt="0"/>
      <dgm:spPr/>
    </dgm:pt>
    <dgm:pt modelId="{CB747C3B-4675-4AD3-AB31-C9F67D224F1A}" type="pres">
      <dgm:prSet presAssocID="{57967F0D-9FDD-4762-93AE-A5156CA336B1}" presName="node" presStyleLbl="node1" presStyleIdx="3" presStyleCnt="4">
        <dgm:presLayoutVars>
          <dgm:bulletEnabled val="1"/>
        </dgm:presLayoutVars>
      </dgm:prSet>
      <dgm:spPr/>
    </dgm:pt>
  </dgm:ptLst>
  <dgm:cxnLst>
    <dgm:cxn modelId="{A02030AD-4A85-4EC2-85BA-3412AFC7555F}" srcId="{A6FE0730-CFFC-40D8-84A9-CB2E10AA87EC}" destId="{78B3551B-0A2A-4002-B53D-E91FA072D190}" srcOrd="2" destOrd="0" parTransId="{3FF79184-4A1C-4B0A-A2E6-D5334C47A7A6}" sibTransId="{09713B4B-D427-42F5-A952-5387E2A0ACDD}"/>
    <dgm:cxn modelId="{1D4DC1E0-1D90-47FF-AC73-6745277347F3}" srcId="{A6FE0730-CFFC-40D8-84A9-CB2E10AA87EC}" destId="{57967F0D-9FDD-4762-93AE-A5156CA336B1}" srcOrd="3" destOrd="0" parTransId="{2AA6C0F0-F509-412B-A543-B7DB1C41F6E9}" sibTransId="{EDB4BC32-617E-4541-ABAB-CFEFA40FF653}"/>
    <dgm:cxn modelId="{DE7A47B8-F6F9-4C89-9F0B-C7C9FC4BE004}" type="presOf" srcId="{B704C0D9-4504-4E0A-8FE2-F061A0D5D0DC}" destId="{BBF8D96B-75FB-4814-AF3F-0AA991B8DF28}" srcOrd="0" destOrd="0" presId="urn:microsoft.com/office/officeart/2005/8/layout/hList6"/>
    <dgm:cxn modelId="{0A8BF1B6-97AC-4A13-92D0-D65361BB97E8}" type="presOf" srcId="{D7286E67-D85A-4003-9D02-47C5DA60BA2B}" destId="{80A0CE3A-381D-476B-8265-C60B3BFC9C3F}" srcOrd="0" destOrd="0" presId="urn:microsoft.com/office/officeart/2005/8/layout/hList6"/>
    <dgm:cxn modelId="{AE280A45-7D3B-4F0C-AFBD-921FE4D4A8A7}" type="presOf" srcId="{57967F0D-9FDD-4762-93AE-A5156CA336B1}" destId="{CB747C3B-4675-4AD3-AB31-C9F67D224F1A}" srcOrd="0" destOrd="0" presId="urn:microsoft.com/office/officeart/2005/8/layout/hList6"/>
    <dgm:cxn modelId="{872B2FA5-619D-4031-8149-083225C542A8}" srcId="{A6FE0730-CFFC-40D8-84A9-CB2E10AA87EC}" destId="{D7286E67-D85A-4003-9D02-47C5DA60BA2B}" srcOrd="0" destOrd="0" parTransId="{AB50E3DE-1BDB-4893-91E0-ED283D570003}" sibTransId="{BAC6499F-2183-41FE-AA4D-7AD0DF61E49B}"/>
    <dgm:cxn modelId="{90A8AECF-3165-435F-A87F-8D767992FBDD}" type="presOf" srcId="{A6FE0730-CFFC-40D8-84A9-CB2E10AA87EC}" destId="{B7B0EAB6-BAC6-4DEA-9585-AE35F861A050}" srcOrd="0" destOrd="0" presId="urn:microsoft.com/office/officeart/2005/8/layout/hList6"/>
    <dgm:cxn modelId="{3723189F-C676-4C4F-8A91-E181B6D76013}" type="presOf" srcId="{78B3551B-0A2A-4002-B53D-E91FA072D190}" destId="{88AAA73C-C07D-4898-B4ED-DA589397BCBB}" srcOrd="0" destOrd="0" presId="urn:microsoft.com/office/officeart/2005/8/layout/hList6"/>
    <dgm:cxn modelId="{AFD95E1A-A11F-4656-9393-C8109B2CA737}" srcId="{A6FE0730-CFFC-40D8-84A9-CB2E10AA87EC}" destId="{B704C0D9-4504-4E0A-8FE2-F061A0D5D0DC}" srcOrd="1" destOrd="0" parTransId="{2BAA8155-CE0C-4F8D-9F53-645ABAF8B787}" sibTransId="{A8FAA349-9971-4121-9D9C-1E1CD8F6D0E0}"/>
    <dgm:cxn modelId="{45C3317C-49DF-4DB8-BC66-364F2822F000}" type="presParOf" srcId="{B7B0EAB6-BAC6-4DEA-9585-AE35F861A050}" destId="{80A0CE3A-381D-476B-8265-C60B3BFC9C3F}" srcOrd="0" destOrd="0" presId="urn:microsoft.com/office/officeart/2005/8/layout/hList6"/>
    <dgm:cxn modelId="{42D03E4B-8848-4C12-80B6-A020DD2DD7E2}" type="presParOf" srcId="{B7B0EAB6-BAC6-4DEA-9585-AE35F861A050}" destId="{921410FD-902E-4920-A736-29A05EFC782E}" srcOrd="1" destOrd="0" presId="urn:microsoft.com/office/officeart/2005/8/layout/hList6"/>
    <dgm:cxn modelId="{1D1368D2-4489-49D6-A2C2-0FA1A19A9EF7}" type="presParOf" srcId="{B7B0EAB6-BAC6-4DEA-9585-AE35F861A050}" destId="{BBF8D96B-75FB-4814-AF3F-0AA991B8DF28}" srcOrd="2" destOrd="0" presId="urn:microsoft.com/office/officeart/2005/8/layout/hList6"/>
    <dgm:cxn modelId="{C8785C15-173E-4EF7-9296-64B3DC7D7598}" type="presParOf" srcId="{B7B0EAB6-BAC6-4DEA-9585-AE35F861A050}" destId="{28EB76C9-5291-4E94-A893-A3DD4878DBCA}" srcOrd="3" destOrd="0" presId="urn:microsoft.com/office/officeart/2005/8/layout/hList6"/>
    <dgm:cxn modelId="{DA096748-C80E-4B89-A7DA-F194D259DAA3}" type="presParOf" srcId="{B7B0EAB6-BAC6-4DEA-9585-AE35F861A050}" destId="{88AAA73C-C07D-4898-B4ED-DA589397BCBB}" srcOrd="4" destOrd="0" presId="urn:microsoft.com/office/officeart/2005/8/layout/hList6"/>
    <dgm:cxn modelId="{474B546C-2E5A-4BF9-BE15-34D284004459}" type="presParOf" srcId="{B7B0EAB6-BAC6-4DEA-9585-AE35F861A050}" destId="{FC97372C-B2A2-4FD0-B425-D84A9BC4263E}" srcOrd="5" destOrd="0" presId="urn:microsoft.com/office/officeart/2005/8/layout/hList6"/>
    <dgm:cxn modelId="{BDC4C2A0-22C0-4764-BE37-149302ED0C70}" type="presParOf" srcId="{B7B0EAB6-BAC6-4DEA-9585-AE35F861A050}" destId="{CB747C3B-4675-4AD3-AB31-C9F67D224F1A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A0CE3A-381D-476B-8265-C60B3BFC9C3F}">
      <dsp:nvSpPr>
        <dsp:cNvPr id="0" name=""/>
        <dsp:cNvSpPr/>
      </dsp:nvSpPr>
      <dsp:spPr>
        <a:xfrm rot="16200000">
          <a:off x="-88799" y="88799"/>
          <a:ext cx="1966473" cy="1788873"/>
        </a:xfrm>
        <a:prstGeom prst="flowChartTerminator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softEdge rad="63500"/>
        </a:effectLst>
        <a:scene3d>
          <a:camera prst="orthographicFront"/>
          <a:lightRig rig="chilly" dir="t"/>
        </a:scene3d>
        <a:sp3d prstMaterial="translucentPowder">
          <a:bevelT w="1270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/>
            <a:t>30 000 </a:t>
          </a:r>
          <a:r>
            <a:rPr lang="fr-FR" sz="1600" b="1" kern="1200" dirty="0"/>
            <a:t>logements</a:t>
          </a:r>
        </a:p>
      </dsp:txBody>
      <dsp:txXfrm rot="5400000">
        <a:off x="261955" y="92678"/>
        <a:ext cx="1264965" cy="1781115"/>
      </dsp:txXfrm>
    </dsp:sp>
    <dsp:sp modelId="{BBF8D96B-75FB-4814-AF3F-0AA991B8DF28}">
      <dsp:nvSpPr>
        <dsp:cNvPr id="0" name=""/>
        <dsp:cNvSpPr/>
      </dsp:nvSpPr>
      <dsp:spPr>
        <a:xfrm rot="16200000">
          <a:off x="1839337" y="88799"/>
          <a:ext cx="1966473" cy="1788873"/>
        </a:xfrm>
        <a:prstGeom prst="flowChartTerminator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/>
            <a:t>191 </a:t>
          </a:r>
          <a:r>
            <a:rPr lang="fr-FR" sz="1600" b="1" kern="1200" dirty="0"/>
            <a:t>communes</a:t>
          </a:r>
          <a:endParaRPr lang="fr-FR" sz="1400" b="0" kern="1200" dirty="0"/>
        </a:p>
      </dsp:txBody>
      <dsp:txXfrm rot="5400000">
        <a:off x="2190091" y="92678"/>
        <a:ext cx="1264965" cy="1781115"/>
      </dsp:txXfrm>
    </dsp:sp>
    <dsp:sp modelId="{88AAA73C-C07D-4898-B4ED-DA589397BCBB}">
      <dsp:nvSpPr>
        <dsp:cNvPr id="0" name=""/>
        <dsp:cNvSpPr/>
      </dsp:nvSpPr>
      <dsp:spPr>
        <a:xfrm rot="16200000">
          <a:off x="3762377" y="88799"/>
          <a:ext cx="1966473" cy="1788873"/>
        </a:xfrm>
        <a:prstGeom prst="flowChartTerminator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/>
            <a:t>800 </a:t>
          </a:r>
          <a:r>
            <a:rPr lang="fr-FR" sz="1600" b="1" kern="1200" dirty="0"/>
            <a:t>salariés</a:t>
          </a:r>
        </a:p>
      </dsp:txBody>
      <dsp:txXfrm rot="5400000">
        <a:off x="4113131" y="92678"/>
        <a:ext cx="1264965" cy="1781115"/>
      </dsp:txXfrm>
    </dsp:sp>
    <dsp:sp modelId="{CB747C3B-4675-4AD3-AB31-C9F67D224F1A}">
      <dsp:nvSpPr>
        <dsp:cNvPr id="0" name=""/>
        <dsp:cNvSpPr/>
      </dsp:nvSpPr>
      <dsp:spPr>
        <a:xfrm rot="16200000">
          <a:off x="5685416" y="88799"/>
          <a:ext cx="1966473" cy="1788873"/>
        </a:xfrm>
        <a:prstGeom prst="flowChartTerminator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/>
            <a:t>3 300 </a:t>
          </a:r>
          <a:r>
            <a:rPr lang="fr-FR" sz="1600" b="1" kern="1200" dirty="0"/>
            <a:t>logements neufs de 2011 à 2016</a:t>
          </a:r>
          <a:endParaRPr lang="fr-FR" sz="1800" b="0" kern="1200" dirty="0"/>
        </a:p>
      </dsp:txBody>
      <dsp:txXfrm rot="5400000">
        <a:off x="6036170" y="92678"/>
        <a:ext cx="1264965" cy="1781115"/>
      </dsp:txXfrm>
    </dsp:sp>
    <dsp:sp modelId="{BB95F4A7-F478-4391-B5D1-721A8F450FD4}">
      <dsp:nvSpPr>
        <dsp:cNvPr id="0" name=""/>
        <dsp:cNvSpPr/>
      </dsp:nvSpPr>
      <dsp:spPr>
        <a:xfrm rot="16200000">
          <a:off x="7608455" y="88799"/>
          <a:ext cx="1966473" cy="1788873"/>
        </a:xfrm>
        <a:prstGeom prst="flowChartTerminator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10 000 </a:t>
          </a:r>
          <a:r>
            <a:rPr lang="fr-FR" sz="1600" b="1" kern="1200" dirty="0"/>
            <a:t>logements réhabilités de 2009 à 2017</a:t>
          </a:r>
          <a:endParaRPr lang="fr-FR" sz="1600" b="0" kern="1200" dirty="0"/>
        </a:p>
      </dsp:txBody>
      <dsp:txXfrm rot="5400000">
        <a:off x="7959209" y="92678"/>
        <a:ext cx="1264965" cy="17811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A0CE3A-381D-476B-8265-C60B3BFC9C3F}">
      <dsp:nvSpPr>
        <dsp:cNvPr id="0" name=""/>
        <dsp:cNvSpPr/>
      </dsp:nvSpPr>
      <dsp:spPr>
        <a:xfrm rot="16200000">
          <a:off x="-1110015" y="1110015"/>
          <a:ext cx="4181475" cy="1961443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/>
            <a:t>Durée du projet :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/>
            <a:t>3 ans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/>
            <a:t>(2012-2015)</a:t>
          </a:r>
        </a:p>
      </dsp:txBody>
      <dsp:txXfrm rot="5400000">
        <a:off x="1" y="836294"/>
        <a:ext cx="1961443" cy="2508885"/>
      </dsp:txXfrm>
    </dsp:sp>
    <dsp:sp modelId="{BBF8D96B-75FB-4814-AF3F-0AA991B8DF28}">
      <dsp:nvSpPr>
        <dsp:cNvPr id="0" name=""/>
        <dsp:cNvSpPr/>
      </dsp:nvSpPr>
      <dsp:spPr>
        <a:xfrm rot="16200000">
          <a:off x="989108" y="1110015"/>
          <a:ext cx="4181475" cy="1961443"/>
        </a:xfrm>
        <a:prstGeom prst="flowChartManualOperation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/>
            <a:t>Equipe dédiée :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0" kern="1200" dirty="0"/>
            <a:t>4 techniciens +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0" kern="1200" dirty="0"/>
            <a:t> 1 chef de projet</a:t>
          </a:r>
          <a:endParaRPr lang="fr-FR" sz="2000" b="0" kern="1200" dirty="0"/>
        </a:p>
      </dsp:txBody>
      <dsp:txXfrm rot="5400000">
        <a:off x="2099124" y="836294"/>
        <a:ext cx="1961443" cy="2508885"/>
      </dsp:txXfrm>
    </dsp:sp>
    <dsp:sp modelId="{88AAA73C-C07D-4898-B4ED-DA589397BCBB}">
      <dsp:nvSpPr>
        <dsp:cNvPr id="0" name=""/>
        <dsp:cNvSpPr/>
      </dsp:nvSpPr>
      <dsp:spPr>
        <a:xfrm rot="16200000">
          <a:off x="3109087" y="1110015"/>
          <a:ext cx="4181475" cy="1961443"/>
        </a:xfrm>
        <a:prstGeom prst="flowChartManualOperation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/>
            <a:t>Coût :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/>
            <a:t>1,9 M€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/>
            <a:t>Soit 65€/logt</a:t>
          </a:r>
        </a:p>
      </dsp:txBody>
      <dsp:txXfrm rot="5400000">
        <a:off x="4219103" y="836294"/>
        <a:ext cx="1961443" cy="2508885"/>
      </dsp:txXfrm>
    </dsp:sp>
    <dsp:sp modelId="{CB747C3B-4675-4AD3-AB31-C9F67D224F1A}">
      <dsp:nvSpPr>
        <dsp:cNvPr id="0" name=""/>
        <dsp:cNvSpPr/>
      </dsp:nvSpPr>
      <dsp:spPr>
        <a:xfrm rot="16200000">
          <a:off x="5217639" y="1110015"/>
          <a:ext cx="4181475" cy="1961443"/>
        </a:xfrm>
        <a:prstGeom prst="flowChartManualOperati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0" kern="1200" dirty="0"/>
            <a:t>Dont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/>
            <a:t>900 000€ </a:t>
          </a:r>
          <a:r>
            <a:rPr lang="fr-FR" sz="2400" b="0" kern="1200" dirty="0"/>
            <a:t>numérisation soit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0" kern="1200" dirty="0"/>
            <a:t>32€/logt</a:t>
          </a:r>
          <a:endParaRPr lang="fr-FR" sz="2000" b="0" kern="1200" dirty="0"/>
        </a:p>
      </dsp:txBody>
      <dsp:txXfrm rot="5400000">
        <a:off x="6327655" y="836294"/>
        <a:ext cx="1961443" cy="2508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0AE3183D-DE0F-45AE-BBE6-01207B91F182}" type="datetimeFigureOut">
              <a:rPr lang="fr-FR" smtClean="0"/>
              <a:t>11/05/2017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3E73-2B39-469C-80A4-0DB8AF194E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6113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0AE3183D-DE0F-45AE-BBE6-01207B91F182}" type="datetimeFigureOut">
              <a:rPr lang="fr-FR" smtClean="0"/>
              <a:t>11/05/2017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3E73-2B39-469C-80A4-0DB8AF194E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7650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0AE3183D-DE0F-45AE-BBE6-01207B91F182}" type="datetimeFigureOut">
              <a:rPr lang="fr-FR" smtClean="0"/>
              <a:t>11/05/2017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3E73-2B39-469C-80A4-0DB8AF194E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8512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0AE3183D-DE0F-45AE-BBE6-01207B91F182}" type="datetimeFigureOut">
              <a:rPr lang="fr-FR" smtClean="0"/>
              <a:t>11/05/2017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3E73-2B39-469C-80A4-0DB8AF194E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3664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0AE3183D-DE0F-45AE-BBE6-01207B91F182}" type="datetimeFigureOut">
              <a:rPr lang="fr-FR" smtClean="0"/>
              <a:t>11/05/2017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3E73-2B39-469C-80A4-0DB8AF194E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7155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0AE3183D-DE0F-45AE-BBE6-01207B91F182}" type="datetimeFigureOut">
              <a:rPr lang="fr-FR" smtClean="0"/>
              <a:t>11/05/2017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3E73-2B39-469C-80A4-0DB8AF194E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5592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0AE3183D-DE0F-45AE-BBE6-01207B91F182}" type="datetimeFigureOut">
              <a:rPr lang="fr-FR" smtClean="0"/>
              <a:t>11/05/2017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3E73-2B39-469C-80A4-0DB8AF194E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2915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0AE3183D-DE0F-45AE-BBE6-01207B91F182}" type="datetimeFigureOut">
              <a:rPr lang="fr-FR" smtClean="0"/>
              <a:t>11/05/2017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3E73-2B39-469C-80A4-0DB8AF194E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8966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0AE3183D-DE0F-45AE-BBE6-01207B91F182}" type="datetimeFigureOut">
              <a:rPr lang="fr-FR" smtClean="0"/>
              <a:t>11/05/2017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3E73-2B39-469C-80A4-0DB8AF194E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1229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0AE3183D-DE0F-45AE-BBE6-01207B91F182}" type="datetimeFigureOut">
              <a:rPr lang="fr-FR" smtClean="0"/>
              <a:t>11/05/2017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3E73-2B39-469C-80A4-0DB8AF194E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4902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0AE3183D-DE0F-45AE-BBE6-01207B91F182}" type="datetimeFigureOut">
              <a:rPr lang="fr-FR" smtClean="0"/>
              <a:t>11/05/2017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3E73-2B39-469C-80A4-0DB8AF194E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8039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22648" y="246788"/>
            <a:ext cx="8460889" cy="841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2648" y="1355464"/>
            <a:ext cx="8460890" cy="4711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16259" y="6334837"/>
            <a:ext cx="47810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l"/>
            <a:r>
              <a:rPr lang="fr-FR" dirty="0"/>
              <a:t>Le BIM vu par……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197599" y="6334838"/>
            <a:ext cx="4596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43E73-2B39-469C-80A4-0DB8AF194E0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5061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mailto:smetayer@habitat76.fr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0"/>
                    </a14:imgEffect>
                    <a14:imgEffect>
                      <a14:brightnessContrast bright="40000" contras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359" y="274755"/>
            <a:ext cx="7340041" cy="5066412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6102" y="38433"/>
            <a:ext cx="9648967" cy="108470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b="1" u="sng" dirty="0">
                <a:latin typeface="+mn-lt"/>
                <a:ea typeface="Verdana" pitchFamily="34" charset="0"/>
                <a:cs typeface="Arial" pitchFamily="34" charset="0"/>
              </a:rPr>
              <a:t>Habitat 76 et le BIM GEM …</a:t>
            </a:r>
          </a:p>
        </p:txBody>
      </p:sp>
      <p:pic>
        <p:nvPicPr>
          <p:cNvPr id="1026" name="Picture 2" descr="logo conden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174" y="5882919"/>
            <a:ext cx="1106686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7089651" y="0"/>
            <a:ext cx="2816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u="sng" dirty="0"/>
              <a:t>SÉMINAIRE ARTIÈS</a:t>
            </a:r>
          </a:p>
          <a:p>
            <a:pPr algn="ctr"/>
            <a:r>
              <a:rPr lang="fr-FR" sz="1600" dirty="0"/>
              <a:t>MERCREDI 16 MAI 2017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32021" y="5426255"/>
            <a:ext cx="234512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>
                <a:ea typeface="Verdana" pitchFamily="34" charset="0"/>
                <a:cs typeface="Verdana" pitchFamily="34" charset="0"/>
              </a:rPr>
              <a:t>Sébastien MÉTAYER</a:t>
            </a:r>
          </a:p>
          <a:p>
            <a:pPr algn="ctr"/>
            <a:r>
              <a:rPr lang="fr-FR" sz="1400" b="1" dirty="0">
                <a:ea typeface="Verdana" pitchFamily="34" charset="0"/>
                <a:cs typeface="Verdana" pitchFamily="34" charset="0"/>
              </a:rPr>
              <a:t>Directeur du Développement</a:t>
            </a:r>
          </a:p>
          <a:p>
            <a:pPr algn="ctr"/>
            <a:r>
              <a:rPr lang="fr-FR" sz="1400" b="1" dirty="0">
                <a:ea typeface="Verdana" pitchFamily="34" charset="0"/>
                <a:cs typeface="Verdana" pitchFamily="34" charset="0"/>
              </a:rPr>
              <a:t>Durable du Patrimoine</a:t>
            </a:r>
          </a:p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Verdana" pitchFamily="34" charset="0"/>
                <a:hlinkClick r:id="rId5"/>
              </a:rPr>
              <a:t>smetayer@habitat76.fr</a:t>
            </a:r>
            <a:endParaRPr lang="fr-FR" sz="1600" b="1" dirty="0">
              <a:solidFill>
                <a:schemeClr val="accent1">
                  <a:lumMod val="75000"/>
                </a:schemeClr>
              </a:solidFill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@</a:t>
            </a:r>
            <a:r>
              <a:rPr lang="fr-FR" sz="1600" b="1" dirty="0" err="1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MetayerSeb</a:t>
            </a: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6" y="6428580"/>
            <a:ext cx="225742" cy="18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68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49992" y="390256"/>
            <a:ext cx="52666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 </a:t>
            </a:r>
            <a:r>
              <a:rPr lang="fr-FR" dirty="0"/>
              <a:t>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8213677" y="5543172"/>
            <a:ext cx="1692323" cy="9178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b="1" u="sng" dirty="0">
                <a:latin typeface="+mn-lt"/>
              </a:rPr>
              <a:t>Abyla</a:t>
            </a:r>
            <a:endParaRPr lang="fr-FR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2829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49992" y="390256"/>
            <a:ext cx="52666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 </a:t>
            </a:r>
            <a:r>
              <a:rPr lang="fr-FR" dirty="0"/>
              <a:t>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1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8213677" y="5543172"/>
            <a:ext cx="1692323" cy="9178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b="1" u="sng" dirty="0">
                <a:latin typeface="+mn-lt"/>
              </a:rPr>
              <a:t>Abyla</a:t>
            </a:r>
            <a:endParaRPr lang="fr-FR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2829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49992" y="390256"/>
            <a:ext cx="52666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 </a:t>
            </a:r>
            <a:r>
              <a:rPr lang="fr-FR" dirty="0"/>
              <a:t>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21" y="0"/>
            <a:ext cx="7287904" cy="6861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8213677" y="5693298"/>
            <a:ext cx="1692323" cy="9178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fr-FR" b="1" u="sng" dirty="0">
                <a:latin typeface="+mn-lt"/>
              </a:rPr>
              <a:t>Revit</a:t>
            </a:r>
            <a:endParaRPr lang="fr-FR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4529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88244" y="390257"/>
            <a:ext cx="8488336" cy="10366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 </a:t>
            </a:r>
            <a:r>
              <a:rPr lang="fr-FR" dirty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688243" y="128646"/>
            <a:ext cx="86462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u="sng" dirty="0"/>
              <a:t>Pourquoi  adopter un SITP compatible OPEN BIM?  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88243" y="797813"/>
            <a:ext cx="8781597" cy="4299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r-FR" sz="2400" dirty="0"/>
              <a:t>Avoir la connaissance technique et graphique de son patrimoine sous forme de maquette numérique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r-FR" sz="2400" dirty="0"/>
              <a:t>Traçabilité et programmation des interventions (entretien, maintenance, travaux)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r-FR" sz="2400" dirty="0"/>
              <a:t>Anticiper et maîtriser les coûts d’exploitation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r-FR" sz="2400" dirty="0"/>
              <a:t>Maîtriser les évolutions  des exigences réglementaires et leur conséquences (DPE, amiante, électricité et gaz, …, carnet d’entretien numérique)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r-FR" sz="2400" dirty="0"/>
              <a:t>Exporter et importer des maquettes numériques avec les IFC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r-FR" sz="2400" dirty="0"/>
              <a:t>Gagner en efficience en interne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r-FR" sz="2400" dirty="0"/>
              <a:t>Disposer d’un module décisionnel avec des indicateurs stratégiques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fr-FR" sz="2400" dirty="0"/>
              <a:t>Rendre un meilleur service aux locataires</a:t>
            </a:r>
            <a:endParaRPr lang="fr-FR" dirty="0"/>
          </a:p>
          <a:p>
            <a:pPr marL="457200" lvl="1" indent="0">
              <a:buClr>
                <a:schemeClr val="tx1"/>
              </a:buClr>
              <a:buNone/>
            </a:pPr>
            <a:r>
              <a:rPr lang="fr-FR" sz="4400" b="1" dirty="0"/>
              <a:t>         = Besoin stratégique et vital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885837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88244" y="390257"/>
            <a:ext cx="8488336" cy="10366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 </a:t>
            </a:r>
            <a:r>
              <a:rPr lang="fr-FR" dirty="0"/>
              <a:t> </a:t>
            </a:r>
          </a:p>
        </p:txBody>
      </p:sp>
      <p:sp>
        <p:nvSpPr>
          <p:cNvPr id="10" name="Ellipse 25"/>
          <p:cNvSpPr>
            <a:spLocks noChangeArrowheads="1"/>
          </p:cNvSpPr>
          <p:nvPr/>
        </p:nvSpPr>
        <p:spPr bwMode="auto">
          <a:xfrm>
            <a:off x="1169528" y="1086560"/>
            <a:ext cx="6714637" cy="1588888"/>
          </a:xfrm>
          <a:prstGeom prst="ellipse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 altLang="fr-FR"/>
          </a:p>
        </p:txBody>
      </p:sp>
      <p:sp>
        <p:nvSpPr>
          <p:cNvPr id="11" name="Ellipse 2"/>
          <p:cNvSpPr>
            <a:spLocks noChangeArrowheads="1"/>
          </p:cNvSpPr>
          <p:nvPr/>
        </p:nvSpPr>
        <p:spPr bwMode="auto">
          <a:xfrm>
            <a:off x="2693507" y="2826796"/>
            <a:ext cx="3841255" cy="2257991"/>
          </a:xfrm>
          <a:prstGeom prst="ellipse">
            <a:avLst/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 altLang="fr-FR"/>
          </a:p>
        </p:txBody>
      </p:sp>
      <p:sp>
        <p:nvSpPr>
          <p:cNvPr id="12" name="Ellipse 16"/>
          <p:cNvSpPr>
            <a:spLocks noChangeArrowheads="1"/>
          </p:cNvSpPr>
          <p:nvPr/>
        </p:nvSpPr>
        <p:spPr bwMode="auto">
          <a:xfrm>
            <a:off x="4621510" y="1304549"/>
            <a:ext cx="2050686" cy="1170468"/>
          </a:xfrm>
          <a:prstGeom prst="ellipse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 altLang="fr-FR"/>
          </a:p>
        </p:txBody>
      </p:sp>
      <p:sp>
        <p:nvSpPr>
          <p:cNvPr id="13" name="Ellipse 1"/>
          <p:cNvSpPr>
            <a:spLocks noChangeArrowheads="1"/>
          </p:cNvSpPr>
          <p:nvPr/>
        </p:nvSpPr>
        <p:spPr bwMode="auto">
          <a:xfrm>
            <a:off x="2216985" y="1278728"/>
            <a:ext cx="2048669" cy="1170468"/>
          </a:xfrm>
          <a:prstGeom prst="ellipse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 altLang="fr-FR"/>
          </a:p>
        </p:txBody>
      </p:sp>
      <p:sp>
        <p:nvSpPr>
          <p:cNvPr id="16" name="Rectangle 4"/>
          <p:cNvSpPr txBox="1">
            <a:spLocks noChangeArrowheads="1"/>
          </p:cNvSpPr>
          <p:nvPr/>
        </p:nvSpPr>
        <p:spPr>
          <a:xfrm>
            <a:off x="1050577" y="137844"/>
            <a:ext cx="7772585" cy="504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altLang="fr-FR" sz="3200" u="sng" dirty="0"/>
              <a:t>Disposer d’un module décisionnel pour suivre des indicateurs stratégiques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920" y="2923621"/>
            <a:ext cx="2486230" cy="20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619" y="1846467"/>
            <a:ext cx="407314" cy="491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60" y="1846865"/>
            <a:ext cx="417397" cy="501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 descr="DW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707" y="1797667"/>
            <a:ext cx="328674" cy="444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ZoneTexte 28"/>
          <p:cNvSpPr txBox="1">
            <a:spLocks noChangeArrowheads="1"/>
          </p:cNvSpPr>
          <p:nvPr/>
        </p:nvSpPr>
        <p:spPr bwMode="auto">
          <a:xfrm>
            <a:off x="2475438" y="1539586"/>
            <a:ext cx="14639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rgbClr val="3333CC"/>
                </a:solidFill>
                <a:latin typeface="Arial" charset="0"/>
              </a:defRPr>
            </a:lvl1pPr>
            <a:lvl2pPr>
              <a:defRPr sz="2800">
                <a:solidFill>
                  <a:srgbClr val="3333CC"/>
                </a:solidFill>
                <a:latin typeface="Arial" charset="0"/>
              </a:defRPr>
            </a:lvl2pPr>
            <a:lvl3pPr>
              <a:defRPr sz="2400">
                <a:solidFill>
                  <a:srgbClr val="3333CC"/>
                </a:solidFill>
                <a:latin typeface="Arial" charset="0"/>
              </a:defRPr>
            </a:lvl3pPr>
            <a:lvl4pPr>
              <a:defRPr sz="2000">
                <a:solidFill>
                  <a:srgbClr val="3333CC"/>
                </a:solidFill>
                <a:latin typeface="Arial" charset="0"/>
              </a:defRPr>
            </a:lvl4pPr>
            <a:lvl5pPr>
              <a:defRPr sz="2000">
                <a:solidFill>
                  <a:srgbClr val="3333CC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rgbClr val="3333CC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rgbClr val="3333CC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rgbClr val="3333CC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rgbClr val="3333CC"/>
                </a:solidFill>
                <a:latin typeface="Arial" charset="0"/>
              </a:defRPr>
            </a:lvl9pPr>
          </a:lstStyle>
          <a:p>
            <a:pPr algn="ctr"/>
            <a:r>
              <a:rPr lang="fr-FR" altLang="fr-FR" sz="1400" b="1" dirty="0">
                <a:solidFill>
                  <a:srgbClr val="0066CC"/>
                </a:solidFill>
                <a:cs typeface="Arial" charset="0"/>
              </a:rPr>
              <a:t>Format</a:t>
            </a:r>
            <a:r>
              <a:rPr lang="fr-FR" altLang="fr-FR" sz="1200" b="1" dirty="0">
                <a:solidFill>
                  <a:srgbClr val="0066CC"/>
                </a:solidFill>
                <a:cs typeface="Arial" charset="0"/>
              </a:rPr>
              <a:t> Abyla</a:t>
            </a:r>
          </a:p>
        </p:txBody>
      </p:sp>
      <p:sp>
        <p:nvSpPr>
          <p:cNvPr id="22" name="ZoneTexte 28"/>
          <p:cNvSpPr txBox="1">
            <a:spLocks noChangeArrowheads="1"/>
          </p:cNvSpPr>
          <p:nvPr/>
        </p:nvSpPr>
        <p:spPr bwMode="auto">
          <a:xfrm>
            <a:off x="4595068" y="1549082"/>
            <a:ext cx="14639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rgbClr val="3333CC"/>
                </a:solidFill>
                <a:latin typeface="Arial" charset="0"/>
              </a:defRPr>
            </a:lvl1pPr>
            <a:lvl2pPr>
              <a:defRPr sz="2800">
                <a:solidFill>
                  <a:srgbClr val="3333CC"/>
                </a:solidFill>
                <a:latin typeface="Arial" charset="0"/>
              </a:defRPr>
            </a:lvl2pPr>
            <a:lvl3pPr>
              <a:defRPr sz="2400">
                <a:solidFill>
                  <a:srgbClr val="3333CC"/>
                </a:solidFill>
                <a:latin typeface="Arial" charset="0"/>
              </a:defRPr>
            </a:lvl3pPr>
            <a:lvl4pPr>
              <a:defRPr sz="2000">
                <a:solidFill>
                  <a:srgbClr val="3333CC"/>
                </a:solidFill>
                <a:latin typeface="Arial" charset="0"/>
              </a:defRPr>
            </a:lvl4pPr>
            <a:lvl5pPr>
              <a:defRPr sz="2000">
                <a:solidFill>
                  <a:srgbClr val="3333CC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rgbClr val="3333CC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rgbClr val="3333CC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rgbClr val="3333CC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rgbClr val="3333CC"/>
                </a:solidFill>
                <a:latin typeface="Arial" charset="0"/>
              </a:defRPr>
            </a:lvl9pPr>
          </a:lstStyle>
          <a:p>
            <a:pPr algn="ctr"/>
            <a:r>
              <a:rPr lang="fr-FR" altLang="fr-FR" sz="1400" b="1" dirty="0">
                <a:solidFill>
                  <a:srgbClr val="0066CC"/>
                </a:solidFill>
                <a:cs typeface="Arial" charset="0"/>
              </a:rPr>
              <a:t>Format DWG</a:t>
            </a:r>
          </a:p>
        </p:txBody>
      </p:sp>
      <p:pic>
        <p:nvPicPr>
          <p:cNvPr id="23" name="Imag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036" y="2727181"/>
            <a:ext cx="502085" cy="62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981" y="2763825"/>
            <a:ext cx="479905" cy="590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Flèche vers le bas 19"/>
          <p:cNvSpPr>
            <a:spLocks noChangeArrowheads="1"/>
          </p:cNvSpPr>
          <p:nvPr/>
        </p:nvSpPr>
        <p:spPr bwMode="auto">
          <a:xfrm rot="814217">
            <a:off x="4642426" y="2275593"/>
            <a:ext cx="687595" cy="58615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 altLang="fr-FR"/>
          </a:p>
        </p:txBody>
      </p:sp>
      <p:sp>
        <p:nvSpPr>
          <p:cNvPr id="26" name="Flèche vers le bas 20"/>
          <p:cNvSpPr>
            <a:spLocks noChangeArrowheads="1"/>
          </p:cNvSpPr>
          <p:nvPr/>
        </p:nvSpPr>
        <p:spPr bwMode="auto">
          <a:xfrm rot="20231766">
            <a:off x="3210895" y="2425247"/>
            <a:ext cx="685579" cy="58615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 altLang="fr-FR"/>
          </a:p>
        </p:txBody>
      </p:sp>
      <p:sp>
        <p:nvSpPr>
          <p:cNvPr id="27" name="Ellipse 21"/>
          <p:cNvSpPr>
            <a:spLocks noChangeArrowheads="1"/>
          </p:cNvSpPr>
          <p:nvPr/>
        </p:nvSpPr>
        <p:spPr bwMode="auto">
          <a:xfrm>
            <a:off x="6840951" y="2918390"/>
            <a:ext cx="2050686" cy="1170469"/>
          </a:xfrm>
          <a:prstGeom prst="ellipse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 altLang="fr-FR"/>
          </a:p>
        </p:txBody>
      </p:sp>
      <p:pic>
        <p:nvPicPr>
          <p:cNvPr id="28" name="Imag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550" y="3117648"/>
            <a:ext cx="812612" cy="754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ZoneTexte 28"/>
          <p:cNvSpPr txBox="1">
            <a:spLocks noChangeArrowheads="1"/>
          </p:cNvSpPr>
          <p:nvPr/>
        </p:nvSpPr>
        <p:spPr bwMode="auto">
          <a:xfrm>
            <a:off x="6647524" y="3356371"/>
            <a:ext cx="14639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rgbClr val="3333CC"/>
                </a:solidFill>
                <a:latin typeface="Arial" charset="0"/>
              </a:defRPr>
            </a:lvl1pPr>
            <a:lvl2pPr>
              <a:defRPr sz="2800">
                <a:solidFill>
                  <a:srgbClr val="3333CC"/>
                </a:solidFill>
                <a:latin typeface="Arial" charset="0"/>
              </a:defRPr>
            </a:lvl2pPr>
            <a:lvl3pPr>
              <a:defRPr sz="2400">
                <a:solidFill>
                  <a:srgbClr val="3333CC"/>
                </a:solidFill>
                <a:latin typeface="Arial" charset="0"/>
              </a:defRPr>
            </a:lvl3pPr>
            <a:lvl4pPr>
              <a:defRPr sz="2000">
                <a:solidFill>
                  <a:srgbClr val="3333CC"/>
                </a:solidFill>
                <a:latin typeface="Arial" charset="0"/>
              </a:defRPr>
            </a:lvl4pPr>
            <a:lvl5pPr>
              <a:defRPr sz="2000">
                <a:solidFill>
                  <a:srgbClr val="3333CC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rgbClr val="3333CC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rgbClr val="3333CC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rgbClr val="3333CC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rgbClr val="3333CC"/>
                </a:solidFill>
                <a:latin typeface="Arial" charset="0"/>
              </a:defRPr>
            </a:lvl9pPr>
          </a:lstStyle>
          <a:p>
            <a:pPr algn="ctr"/>
            <a:r>
              <a:rPr lang="fr-FR" altLang="fr-FR" sz="1400" b="1" dirty="0">
                <a:solidFill>
                  <a:srgbClr val="0066CC"/>
                </a:solidFill>
                <a:cs typeface="Arial" charset="0"/>
              </a:rPr>
              <a:t>Mobilité</a:t>
            </a:r>
          </a:p>
        </p:txBody>
      </p:sp>
      <p:sp>
        <p:nvSpPr>
          <p:cNvPr id="30" name="Flèche vers le bas 24"/>
          <p:cNvSpPr>
            <a:spLocks noChangeArrowheads="1"/>
          </p:cNvSpPr>
          <p:nvPr/>
        </p:nvSpPr>
        <p:spPr bwMode="auto">
          <a:xfrm rot="5400000">
            <a:off x="6206988" y="3251869"/>
            <a:ext cx="626708" cy="64121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 altLang="fr-FR"/>
          </a:p>
        </p:txBody>
      </p:sp>
      <p:sp>
        <p:nvSpPr>
          <p:cNvPr id="31" name="ZoneTexte 28"/>
          <p:cNvSpPr txBox="1">
            <a:spLocks noChangeArrowheads="1"/>
          </p:cNvSpPr>
          <p:nvPr/>
        </p:nvSpPr>
        <p:spPr bwMode="auto">
          <a:xfrm>
            <a:off x="5860700" y="1470994"/>
            <a:ext cx="177049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66CC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0066CC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0066CC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0066CC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0066CC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66CC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66CC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66CC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66CC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sz="1400" b="1" dirty="0"/>
              <a:t>Etude Patrimoine</a:t>
            </a:r>
          </a:p>
          <a:p>
            <a:pPr eaLnBrk="1" hangingPunct="1">
              <a:defRPr/>
            </a:pPr>
            <a:r>
              <a:rPr lang="fr-FR" sz="1400" b="1" dirty="0"/>
              <a:t>-Docs</a:t>
            </a:r>
          </a:p>
          <a:p>
            <a:pPr eaLnBrk="1" hangingPunct="1">
              <a:defRPr/>
            </a:pPr>
            <a:r>
              <a:rPr lang="fr-FR" sz="1400" b="1" dirty="0"/>
              <a:t>-Arbitrage</a:t>
            </a:r>
          </a:p>
        </p:txBody>
      </p:sp>
      <p:sp>
        <p:nvSpPr>
          <p:cNvPr id="33" name="Ellipse 28"/>
          <p:cNvSpPr>
            <a:spLocks noChangeArrowheads="1"/>
          </p:cNvSpPr>
          <p:nvPr/>
        </p:nvSpPr>
        <p:spPr bwMode="auto">
          <a:xfrm>
            <a:off x="6669385" y="4543061"/>
            <a:ext cx="2050688" cy="1170468"/>
          </a:xfrm>
          <a:prstGeom prst="ellipse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 altLang="fr-FR"/>
          </a:p>
        </p:txBody>
      </p:sp>
      <p:sp>
        <p:nvSpPr>
          <p:cNvPr id="34" name="ZoneTexte 28"/>
          <p:cNvSpPr txBox="1">
            <a:spLocks noChangeArrowheads="1"/>
          </p:cNvSpPr>
          <p:nvPr/>
        </p:nvSpPr>
        <p:spPr bwMode="auto">
          <a:xfrm>
            <a:off x="6606065" y="4982863"/>
            <a:ext cx="16474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rgbClr val="3333CC"/>
                </a:solidFill>
                <a:latin typeface="Arial" charset="0"/>
              </a:defRPr>
            </a:lvl1pPr>
            <a:lvl2pPr>
              <a:defRPr sz="2800">
                <a:solidFill>
                  <a:srgbClr val="3333CC"/>
                </a:solidFill>
                <a:latin typeface="Arial" charset="0"/>
              </a:defRPr>
            </a:lvl2pPr>
            <a:lvl3pPr>
              <a:defRPr sz="2400">
                <a:solidFill>
                  <a:srgbClr val="3333CC"/>
                </a:solidFill>
                <a:latin typeface="Arial" charset="0"/>
              </a:defRPr>
            </a:lvl3pPr>
            <a:lvl4pPr>
              <a:defRPr sz="2000">
                <a:solidFill>
                  <a:srgbClr val="3333CC"/>
                </a:solidFill>
                <a:latin typeface="Arial" charset="0"/>
              </a:defRPr>
            </a:lvl4pPr>
            <a:lvl5pPr>
              <a:defRPr sz="2000">
                <a:solidFill>
                  <a:srgbClr val="3333CC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rgbClr val="3333CC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rgbClr val="3333CC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rgbClr val="3333CC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rgbClr val="3333CC"/>
                </a:solidFill>
                <a:latin typeface="Arial" charset="0"/>
              </a:defRPr>
            </a:lvl9pPr>
          </a:lstStyle>
          <a:p>
            <a:pPr algn="ctr"/>
            <a:r>
              <a:rPr lang="fr-FR" altLang="fr-FR" sz="1400" b="1" dirty="0">
                <a:solidFill>
                  <a:srgbClr val="0066CC"/>
                </a:solidFill>
                <a:cs typeface="Arial" charset="0"/>
              </a:rPr>
              <a:t>Prévisionnel</a:t>
            </a:r>
          </a:p>
        </p:txBody>
      </p:sp>
      <p:pic>
        <p:nvPicPr>
          <p:cNvPr id="35" name="Imag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346" y="4724283"/>
            <a:ext cx="617020" cy="759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Flèche vers le bas 31"/>
          <p:cNvSpPr>
            <a:spLocks noChangeArrowheads="1"/>
          </p:cNvSpPr>
          <p:nvPr/>
        </p:nvSpPr>
        <p:spPr bwMode="auto">
          <a:xfrm rot="7047370">
            <a:off x="6146733" y="4469201"/>
            <a:ext cx="628551" cy="64121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 altLang="fr-FR"/>
          </a:p>
        </p:txBody>
      </p:sp>
      <p:sp>
        <p:nvSpPr>
          <p:cNvPr id="37" name="Ellipse 36"/>
          <p:cNvSpPr>
            <a:spLocks noChangeArrowheads="1"/>
          </p:cNvSpPr>
          <p:nvPr/>
        </p:nvSpPr>
        <p:spPr bwMode="auto">
          <a:xfrm>
            <a:off x="3626897" y="5392050"/>
            <a:ext cx="2282573" cy="1287154"/>
          </a:xfrm>
          <a:prstGeom prst="ellipse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 altLang="fr-FR"/>
          </a:p>
        </p:txBody>
      </p:sp>
      <p:sp>
        <p:nvSpPr>
          <p:cNvPr id="38" name="ZoneTexte 28"/>
          <p:cNvSpPr txBox="1">
            <a:spLocks noChangeArrowheads="1"/>
          </p:cNvSpPr>
          <p:nvPr/>
        </p:nvSpPr>
        <p:spPr bwMode="auto">
          <a:xfrm>
            <a:off x="4511945" y="5834990"/>
            <a:ext cx="14639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0" rIns="72000">
            <a:spAutoFit/>
          </a:bodyPr>
          <a:lstStyle>
            <a:lvl1pPr>
              <a:defRPr sz="3200">
                <a:solidFill>
                  <a:srgbClr val="3333CC"/>
                </a:solidFill>
                <a:latin typeface="Arial" charset="0"/>
              </a:defRPr>
            </a:lvl1pPr>
            <a:lvl2pPr>
              <a:defRPr sz="2800">
                <a:solidFill>
                  <a:srgbClr val="3333CC"/>
                </a:solidFill>
                <a:latin typeface="Arial" charset="0"/>
              </a:defRPr>
            </a:lvl2pPr>
            <a:lvl3pPr>
              <a:defRPr sz="2400">
                <a:solidFill>
                  <a:srgbClr val="3333CC"/>
                </a:solidFill>
                <a:latin typeface="Arial" charset="0"/>
              </a:defRPr>
            </a:lvl3pPr>
            <a:lvl4pPr>
              <a:defRPr sz="2000">
                <a:solidFill>
                  <a:srgbClr val="3333CC"/>
                </a:solidFill>
                <a:latin typeface="Arial" charset="0"/>
              </a:defRPr>
            </a:lvl4pPr>
            <a:lvl5pPr>
              <a:defRPr sz="2000">
                <a:solidFill>
                  <a:srgbClr val="3333CC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rgbClr val="3333CC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rgbClr val="3333CC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rgbClr val="3333CC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rgbClr val="3333CC"/>
                </a:solidFill>
                <a:latin typeface="Arial" charset="0"/>
              </a:defRPr>
            </a:lvl9pPr>
          </a:lstStyle>
          <a:p>
            <a:pPr algn="ctr"/>
            <a:r>
              <a:rPr lang="fr-FR" altLang="fr-FR" sz="1400" b="1" dirty="0">
                <a:solidFill>
                  <a:srgbClr val="0066CC"/>
                </a:solidFill>
                <a:cs typeface="Arial" charset="0"/>
              </a:rPr>
              <a:t>Suivi Travaux</a:t>
            </a:r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36" y="5630925"/>
            <a:ext cx="617020" cy="759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Flèche vers le bas 40"/>
          <p:cNvSpPr>
            <a:spLocks noChangeArrowheads="1"/>
          </p:cNvSpPr>
          <p:nvPr/>
        </p:nvSpPr>
        <p:spPr bwMode="auto">
          <a:xfrm rot="10800000">
            <a:off x="4373203" y="4792209"/>
            <a:ext cx="671982" cy="59540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 altLang="fr-FR"/>
          </a:p>
        </p:txBody>
      </p:sp>
      <p:sp>
        <p:nvSpPr>
          <p:cNvPr id="41" name="Ellipse 41"/>
          <p:cNvSpPr>
            <a:spLocks noChangeArrowheads="1"/>
          </p:cNvSpPr>
          <p:nvPr/>
        </p:nvSpPr>
        <p:spPr bwMode="auto">
          <a:xfrm>
            <a:off x="953400" y="4576683"/>
            <a:ext cx="2050686" cy="1170468"/>
          </a:xfrm>
          <a:prstGeom prst="ellipse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 altLang="fr-FR"/>
          </a:p>
        </p:txBody>
      </p:sp>
      <p:sp>
        <p:nvSpPr>
          <p:cNvPr id="42" name="ZoneTexte 28"/>
          <p:cNvSpPr txBox="1">
            <a:spLocks noChangeArrowheads="1"/>
          </p:cNvSpPr>
          <p:nvPr/>
        </p:nvSpPr>
        <p:spPr bwMode="auto">
          <a:xfrm>
            <a:off x="1430224" y="4950100"/>
            <a:ext cx="14639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0" rIns="72000">
            <a:spAutoFit/>
          </a:bodyPr>
          <a:lstStyle>
            <a:lvl1pPr>
              <a:defRPr sz="3200">
                <a:solidFill>
                  <a:srgbClr val="3333CC"/>
                </a:solidFill>
                <a:latin typeface="Arial" charset="0"/>
              </a:defRPr>
            </a:lvl1pPr>
            <a:lvl2pPr>
              <a:defRPr sz="2800">
                <a:solidFill>
                  <a:srgbClr val="3333CC"/>
                </a:solidFill>
                <a:latin typeface="Arial" charset="0"/>
              </a:defRPr>
            </a:lvl2pPr>
            <a:lvl3pPr>
              <a:defRPr sz="2400">
                <a:solidFill>
                  <a:srgbClr val="3333CC"/>
                </a:solidFill>
                <a:latin typeface="Arial" charset="0"/>
              </a:defRPr>
            </a:lvl3pPr>
            <a:lvl4pPr>
              <a:defRPr sz="2000">
                <a:solidFill>
                  <a:srgbClr val="3333CC"/>
                </a:solidFill>
                <a:latin typeface="Arial" charset="0"/>
              </a:defRPr>
            </a:lvl4pPr>
            <a:lvl5pPr>
              <a:defRPr sz="2000">
                <a:solidFill>
                  <a:srgbClr val="3333CC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rgbClr val="3333CC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rgbClr val="3333CC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rgbClr val="3333CC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rgbClr val="3333CC"/>
                </a:solidFill>
                <a:latin typeface="Arial" charset="0"/>
              </a:defRPr>
            </a:lvl9pPr>
          </a:lstStyle>
          <a:p>
            <a:pPr algn="ctr"/>
            <a:r>
              <a:rPr lang="fr-FR" altLang="fr-FR" sz="1400" b="1" dirty="0">
                <a:solidFill>
                  <a:srgbClr val="0066CC"/>
                </a:solidFill>
                <a:cs typeface="Arial" charset="0"/>
              </a:rPr>
              <a:t>O.R.</a:t>
            </a:r>
          </a:p>
        </p:txBody>
      </p:sp>
      <p:sp>
        <p:nvSpPr>
          <p:cNvPr id="43" name="Flèche vers le bas 44"/>
          <p:cNvSpPr>
            <a:spLocks noChangeArrowheads="1"/>
          </p:cNvSpPr>
          <p:nvPr/>
        </p:nvSpPr>
        <p:spPr bwMode="auto">
          <a:xfrm rot="13590161">
            <a:off x="2738220" y="4351911"/>
            <a:ext cx="685579" cy="58431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 altLang="fr-FR"/>
          </a:p>
        </p:txBody>
      </p:sp>
      <p:pic>
        <p:nvPicPr>
          <p:cNvPr id="44" name="Imag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382" y="4853502"/>
            <a:ext cx="465790" cy="573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Ellipse 43"/>
          <p:cNvSpPr>
            <a:spLocks noChangeArrowheads="1"/>
          </p:cNvSpPr>
          <p:nvPr/>
        </p:nvSpPr>
        <p:spPr bwMode="auto">
          <a:xfrm>
            <a:off x="514512" y="2987245"/>
            <a:ext cx="2048669" cy="1170469"/>
          </a:xfrm>
          <a:prstGeom prst="ellipse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 altLang="fr-FR"/>
          </a:p>
        </p:txBody>
      </p:sp>
      <p:sp>
        <p:nvSpPr>
          <p:cNvPr id="46" name="ZoneTexte 28"/>
          <p:cNvSpPr txBox="1">
            <a:spLocks noChangeArrowheads="1"/>
          </p:cNvSpPr>
          <p:nvPr/>
        </p:nvSpPr>
        <p:spPr bwMode="auto">
          <a:xfrm>
            <a:off x="1220463" y="3418589"/>
            <a:ext cx="146592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0" rIns="72000">
            <a:spAutoFit/>
          </a:bodyPr>
          <a:lstStyle>
            <a:lvl1pPr>
              <a:defRPr sz="3200">
                <a:solidFill>
                  <a:srgbClr val="3333CC"/>
                </a:solidFill>
                <a:latin typeface="Arial" charset="0"/>
              </a:defRPr>
            </a:lvl1pPr>
            <a:lvl2pPr>
              <a:defRPr sz="2800">
                <a:solidFill>
                  <a:srgbClr val="3333CC"/>
                </a:solidFill>
                <a:latin typeface="Arial" charset="0"/>
              </a:defRPr>
            </a:lvl2pPr>
            <a:lvl3pPr>
              <a:defRPr sz="2400">
                <a:solidFill>
                  <a:srgbClr val="3333CC"/>
                </a:solidFill>
                <a:latin typeface="Arial" charset="0"/>
              </a:defRPr>
            </a:lvl3pPr>
            <a:lvl4pPr>
              <a:defRPr sz="2000">
                <a:solidFill>
                  <a:srgbClr val="3333CC"/>
                </a:solidFill>
                <a:latin typeface="Arial" charset="0"/>
              </a:defRPr>
            </a:lvl4pPr>
            <a:lvl5pPr>
              <a:defRPr sz="2000">
                <a:solidFill>
                  <a:srgbClr val="3333CC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rgbClr val="3333CC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rgbClr val="3333CC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rgbClr val="3333CC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rgbClr val="3333CC"/>
                </a:solidFill>
                <a:latin typeface="Arial" charset="0"/>
              </a:defRPr>
            </a:lvl9pPr>
          </a:lstStyle>
          <a:p>
            <a:pPr algn="ctr"/>
            <a:r>
              <a:rPr lang="fr-FR" altLang="fr-FR" sz="1400" b="1" dirty="0">
                <a:solidFill>
                  <a:srgbClr val="0066CC"/>
                </a:solidFill>
                <a:cs typeface="Arial" charset="0"/>
              </a:rPr>
              <a:t>Décisionnel</a:t>
            </a:r>
          </a:p>
        </p:txBody>
      </p:sp>
      <p:sp>
        <p:nvSpPr>
          <p:cNvPr id="47" name="Flèche vers le bas 47"/>
          <p:cNvSpPr>
            <a:spLocks noChangeArrowheads="1"/>
          </p:cNvSpPr>
          <p:nvPr/>
        </p:nvSpPr>
        <p:spPr bwMode="auto">
          <a:xfrm rot="16200000">
            <a:off x="2556088" y="3266978"/>
            <a:ext cx="626708" cy="64121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 altLang="fr-FR"/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64" y="3211386"/>
            <a:ext cx="639202" cy="722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838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88244" y="390257"/>
            <a:ext cx="8488336" cy="10366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 </a:t>
            </a:r>
            <a:r>
              <a:rPr lang="fr-FR" dirty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3321331" y="366206"/>
            <a:ext cx="37891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u="sng" dirty="0"/>
              <a:t>Quelques chiffres</a:t>
            </a:r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244763790"/>
              </p:ext>
            </p:extLst>
          </p:nvPr>
        </p:nvGraphicFramePr>
        <p:xfrm>
          <a:off x="688244" y="1426948"/>
          <a:ext cx="8291098" cy="4181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466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A0CE3A-381D-476B-8265-C60B3BFC9C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80A0CE3A-381D-476B-8265-C60B3BFC9C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F8D96B-75FB-4814-AF3F-0AA991B8DF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BBF8D96B-75FB-4814-AF3F-0AA991B8DF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8AAA73C-C07D-4898-B4ED-DA589397BC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88AAA73C-C07D-4898-B4ED-DA589397BC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B747C3B-4675-4AD3-AB31-C9F67D224F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CB747C3B-4675-4AD3-AB31-C9F67D224F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88244" y="390257"/>
            <a:ext cx="8488336" cy="51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 </a:t>
            </a:r>
            <a:r>
              <a:rPr lang="fr-FR" dirty="0"/>
              <a:t> 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36720" y="1045081"/>
            <a:ext cx="8346574" cy="4850752"/>
          </a:xfrm>
        </p:spPr>
        <p:txBody>
          <a:bodyPr anchor="t">
            <a:normAutofit fontScale="90000"/>
          </a:bodyPr>
          <a:lstStyle/>
          <a:p>
            <a:pPr marL="342900" indent="-342900" algn="ctr"/>
            <a:r>
              <a:rPr lang="fr-FR" sz="3200" dirty="0">
                <a:latin typeface="+mn-lt"/>
              </a:rPr>
              <a:t>=&gt; Fin de la base patrimoniale</a:t>
            </a:r>
            <a:br>
              <a:rPr lang="fr-FR" sz="3200" dirty="0">
                <a:latin typeface="+mn-lt"/>
              </a:rPr>
            </a:br>
            <a:r>
              <a:rPr lang="fr-FR" sz="3200" dirty="0">
                <a:latin typeface="+mn-lt"/>
              </a:rPr>
              <a:t>=&gt; Intégration des diagnostics réglementaires</a:t>
            </a:r>
            <a:br>
              <a:rPr lang="fr-FR" sz="3200" dirty="0">
                <a:latin typeface="+mn-lt"/>
              </a:rPr>
            </a:br>
            <a:r>
              <a:rPr lang="fr-FR" sz="3200" dirty="0">
                <a:latin typeface="+mn-lt"/>
              </a:rPr>
              <a:t>=&gt; Lancement de la veille technique</a:t>
            </a:r>
            <a:br>
              <a:rPr lang="fr-FR" sz="3200" dirty="0">
                <a:latin typeface="+mn-lt"/>
              </a:rPr>
            </a:br>
            <a:r>
              <a:rPr lang="fr-FR" sz="3200" dirty="0">
                <a:latin typeface="+mn-lt"/>
              </a:rPr>
              <a:t>=&gt; Mise à jour après réception de travaux</a:t>
            </a:r>
            <a:br>
              <a:rPr lang="fr-FR" sz="3200" dirty="0">
                <a:latin typeface="+mn-lt"/>
              </a:rPr>
            </a:br>
            <a:r>
              <a:rPr lang="fr-FR" sz="3200" dirty="0">
                <a:latin typeface="+mn-lt"/>
              </a:rPr>
              <a:t>=&gt; Intégration des opérations neuves</a:t>
            </a:r>
            <a:br>
              <a:rPr lang="fr-FR" sz="3200" dirty="0">
                <a:latin typeface="+mn-lt"/>
              </a:rPr>
            </a:br>
            <a:r>
              <a:rPr lang="fr-FR" sz="3200" dirty="0">
                <a:latin typeface="+mn-lt"/>
              </a:rPr>
              <a:t>=&gt; Diffusion de l’outil en interne</a:t>
            </a:r>
            <a:br>
              <a:rPr lang="fr-FR" sz="3200" dirty="0">
                <a:latin typeface="+mn-lt"/>
              </a:rPr>
            </a:br>
            <a:r>
              <a:rPr lang="fr-FR" sz="3200" dirty="0">
                <a:latin typeface="+mn-lt"/>
              </a:rPr>
              <a:t>=&gt; Génération des requêtes de données</a:t>
            </a:r>
            <a:br>
              <a:rPr lang="fr-FR" sz="3200" dirty="0">
                <a:latin typeface="+mn-lt"/>
              </a:rPr>
            </a:br>
            <a:br>
              <a:rPr lang="fr-FR" sz="3200" dirty="0">
                <a:latin typeface="+mn-lt"/>
              </a:rPr>
            </a:br>
            <a:r>
              <a:rPr lang="fr-FR" sz="3200" dirty="0">
                <a:latin typeface="+mn-lt"/>
              </a:rPr>
              <a:t>=&gt; Charte BIM</a:t>
            </a:r>
            <a:br>
              <a:rPr lang="fr-FR" sz="3200" dirty="0">
                <a:latin typeface="+mn-lt"/>
              </a:rPr>
            </a:br>
            <a:r>
              <a:rPr lang="fr-FR" sz="3200" dirty="0">
                <a:latin typeface="+mn-lt"/>
              </a:rPr>
              <a:t>=&gt; Cahier des Charges Opération Neuve</a:t>
            </a:r>
            <a:br>
              <a:rPr lang="fr-FR" sz="3200" dirty="0">
                <a:latin typeface="+mn-lt"/>
              </a:rPr>
            </a:br>
            <a:r>
              <a:rPr lang="fr-FR" sz="3200" dirty="0">
                <a:latin typeface="+mn-lt"/>
              </a:rPr>
              <a:t>=&gt; Cahier des Charges Amélioration</a:t>
            </a:r>
            <a:br>
              <a:rPr lang="fr-FR" sz="3200" dirty="0">
                <a:latin typeface="+mn-lt"/>
              </a:rPr>
            </a:br>
            <a:r>
              <a:rPr lang="fr-FR" sz="3200" dirty="0">
                <a:latin typeface="+mn-lt"/>
              </a:rPr>
              <a:t>=&gt; Création d’un poste de </a:t>
            </a:r>
            <a:r>
              <a:rPr lang="fr-FR" sz="3200" dirty="0" err="1">
                <a:latin typeface="+mn-lt"/>
              </a:rPr>
              <a:t>Bim</a:t>
            </a:r>
            <a:r>
              <a:rPr lang="fr-FR" sz="3200" dirty="0">
                <a:latin typeface="+mn-lt"/>
              </a:rPr>
              <a:t> Manager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8244" y="193457"/>
            <a:ext cx="8321347" cy="715145"/>
          </a:xfrm>
        </p:spPr>
        <p:txBody>
          <a:bodyPr anchor="t">
            <a:noAutofit/>
          </a:bodyPr>
          <a:lstStyle/>
          <a:p>
            <a:pPr marL="342900" indent="-342900" algn="ctr"/>
            <a:r>
              <a:rPr lang="fr-FR" sz="3200" u="sng" dirty="0">
                <a:latin typeface="+mn-lt"/>
              </a:rPr>
              <a:t>EN 2016 …</a:t>
            </a:r>
            <a:br>
              <a:rPr lang="fr-FR" sz="3200" b="1" dirty="0">
                <a:latin typeface="+mn-lt"/>
              </a:rPr>
            </a:br>
            <a:endParaRPr lang="fr-FR" sz="3200" b="1" i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4438" y="1935597"/>
            <a:ext cx="16573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789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88244" y="390257"/>
            <a:ext cx="8488336" cy="51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 </a:t>
            </a:r>
            <a:r>
              <a:rPr lang="fr-FR" dirty="0"/>
              <a:t> 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36720" y="1045081"/>
            <a:ext cx="8834826" cy="4850752"/>
          </a:xfrm>
        </p:spPr>
        <p:txBody>
          <a:bodyPr anchor="t">
            <a:normAutofit/>
          </a:bodyPr>
          <a:lstStyle/>
          <a:p>
            <a:pPr marL="342900" indent="-342900" algn="ctr"/>
            <a:r>
              <a:rPr lang="fr-FR" sz="2800" dirty="0">
                <a:latin typeface="+mn-lt"/>
              </a:rPr>
              <a:t>=&gt; Accès à la maquette numérique pour les entreprises</a:t>
            </a:r>
            <a:br>
              <a:rPr lang="fr-FR" sz="2800" dirty="0">
                <a:latin typeface="+mn-lt"/>
              </a:rPr>
            </a:br>
            <a:br>
              <a:rPr lang="fr-FR" sz="2800" dirty="0">
                <a:latin typeface="+mn-lt"/>
              </a:rPr>
            </a:br>
            <a:r>
              <a:rPr lang="fr-FR" sz="2800" dirty="0">
                <a:latin typeface="+mn-lt"/>
              </a:rPr>
              <a:t>=&gt; Carnet d’entretien et de suivi du logement</a:t>
            </a:r>
            <a:br>
              <a:rPr lang="fr-FR" sz="2800" dirty="0">
                <a:latin typeface="+mn-lt"/>
              </a:rPr>
            </a:br>
            <a:br>
              <a:rPr lang="fr-FR" sz="2800" dirty="0">
                <a:latin typeface="+mn-lt"/>
              </a:rPr>
            </a:br>
            <a:r>
              <a:rPr lang="fr-FR" sz="2800" dirty="0">
                <a:latin typeface="+mn-lt"/>
              </a:rPr>
              <a:t>=&gt; Intégration des interventions en Entretien Courant</a:t>
            </a:r>
            <a:br>
              <a:rPr lang="fr-FR" sz="2800" dirty="0">
                <a:latin typeface="+mn-lt"/>
              </a:rPr>
            </a:br>
            <a:br>
              <a:rPr lang="fr-FR" sz="2800" dirty="0">
                <a:latin typeface="+mn-lt"/>
              </a:rPr>
            </a:br>
            <a:r>
              <a:rPr lang="fr-FR" sz="2800" dirty="0">
                <a:latin typeface="+mn-lt"/>
              </a:rPr>
              <a:t>=&gt; Plan Stratégique du Patrimoine 2018-2027</a:t>
            </a:r>
            <a:br>
              <a:rPr lang="fr-FR" sz="2800" dirty="0">
                <a:latin typeface="+mn-lt"/>
              </a:rPr>
            </a:br>
            <a:r>
              <a:rPr lang="fr-FR" sz="2800" dirty="0">
                <a:latin typeface="+mn-lt"/>
              </a:rPr>
              <a:t>=&gt; Plan de Patrimoine 2018-2020</a:t>
            </a:r>
            <a:br>
              <a:rPr lang="fr-FR" sz="2800" dirty="0">
                <a:latin typeface="+mn-lt"/>
              </a:rPr>
            </a:br>
            <a:br>
              <a:rPr lang="fr-FR" sz="2800" dirty="0">
                <a:latin typeface="+mn-lt"/>
              </a:rPr>
            </a:br>
            <a:r>
              <a:rPr lang="fr-FR" sz="2800" dirty="0">
                <a:latin typeface="+mn-lt"/>
              </a:rPr>
              <a:t>=&gt; Data Management</a:t>
            </a:r>
            <a:br>
              <a:rPr lang="fr-FR" sz="2800" dirty="0">
                <a:latin typeface="+mn-lt"/>
              </a:rPr>
            </a:br>
            <a:br>
              <a:rPr lang="fr-FR" sz="2800" dirty="0">
                <a:latin typeface="+mn-lt"/>
              </a:rPr>
            </a:br>
            <a:r>
              <a:rPr lang="fr-FR" sz="2800" dirty="0">
                <a:latin typeface="+mn-lt"/>
              </a:rPr>
              <a:t>=&gt; …</a:t>
            </a:r>
            <a:endParaRPr lang="fr-FR" sz="2800" b="1" i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8244" y="193457"/>
            <a:ext cx="8321347" cy="715145"/>
          </a:xfrm>
        </p:spPr>
        <p:txBody>
          <a:bodyPr anchor="t">
            <a:noAutofit/>
          </a:bodyPr>
          <a:lstStyle/>
          <a:p>
            <a:pPr marL="342900" indent="-342900" algn="ctr"/>
            <a:r>
              <a:rPr lang="fr-FR" sz="3200" u="sng" dirty="0">
                <a:latin typeface="+mn-lt"/>
              </a:rPr>
              <a:t>2017 ET APRÈS …</a:t>
            </a:r>
            <a:br>
              <a:rPr lang="fr-FR" sz="3200" b="1" dirty="0">
                <a:latin typeface="+mn-lt"/>
              </a:rPr>
            </a:br>
            <a:endParaRPr lang="fr-FR" sz="3200" b="1" i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6164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96229" y="4552654"/>
            <a:ext cx="8627553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1</a:t>
            </a:r>
            <a:r>
              <a:rPr lang="fr-FR" sz="2000" b="1" baseline="30000" dirty="0"/>
              <a:t>er</a:t>
            </a:r>
            <a:r>
              <a:rPr lang="fr-FR" sz="2000" b="1" dirty="0"/>
              <a:t>  bailleur de logements sociaux en France à avoir imposé dès 2012  l’usage du BIM pour la conception de logements neufs :</a:t>
            </a:r>
          </a:p>
          <a:p>
            <a:pPr algn="ctr"/>
            <a:r>
              <a:rPr lang="fr-FR" sz="2000" b="1" dirty="0"/>
              <a:t>Conception Réalisation + Exploitation Maintenance</a:t>
            </a:r>
          </a:p>
          <a:p>
            <a:pPr algn="ctr"/>
            <a:r>
              <a:rPr lang="fr-FR" sz="2000" b="1" dirty="0"/>
              <a:t>Généralisation du BIM à partir de début 2015</a:t>
            </a:r>
            <a:endParaRPr lang="fr-FR" sz="2000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66922" y="390257"/>
            <a:ext cx="8488336" cy="10366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 </a:t>
            </a:r>
            <a:r>
              <a:rPr lang="fr-FR" dirty="0"/>
              <a:t> 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36478" y="566670"/>
            <a:ext cx="9662615" cy="9178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6600" b="1" u="sng" dirty="0">
                <a:latin typeface="+mn-lt"/>
              </a:rPr>
              <a:t>Habitat</a:t>
            </a:r>
            <a:r>
              <a:rPr lang="fr-FR" b="1" u="sng" dirty="0">
                <a:latin typeface="+mn-lt"/>
              </a:rPr>
              <a:t> </a:t>
            </a:r>
            <a:r>
              <a:rPr lang="fr-FR" sz="6600" b="1" u="sng" dirty="0">
                <a:latin typeface="+mn-lt"/>
              </a:rPr>
              <a:t>76</a:t>
            </a:r>
            <a:r>
              <a:rPr lang="fr-FR" b="1" u="sng" dirty="0">
                <a:latin typeface="+mn-lt"/>
              </a:rPr>
              <a:t> </a:t>
            </a:r>
            <a:r>
              <a:rPr lang="fr-FR" sz="2800" b="1" u="sng" dirty="0">
                <a:latin typeface="+mn-lt"/>
              </a:rPr>
              <a:t> </a:t>
            </a:r>
            <a:r>
              <a:rPr lang="fr-FR" sz="2100" b="1" u="sng" dirty="0">
                <a:latin typeface="+mn-lt"/>
              </a:rPr>
              <a:t>Office Public de l'Habitat du Département de la Seine-Maritime</a:t>
            </a:r>
            <a:endParaRPr lang="fr-FR" sz="2100" u="sng" dirty="0">
              <a:latin typeface="+mn-lt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761119" y="1346262"/>
            <a:ext cx="761472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000" b="1"/>
            </a:lvl1pPr>
          </a:lstStyle>
          <a:p>
            <a:r>
              <a:rPr lang="fr-FR" sz="2200" dirty="0"/>
              <a:t>Entreprise éco-citoyenne, responsable et solidaire</a:t>
            </a:r>
          </a:p>
          <a:p>
            <a:r>
              <a:rPr lang="fr-FR" sz="2200" dirty="0"/>
              <a:t>Premier bailleur social de la Région Normandie</a:t>
            </a:r>
          </a:p>
        </p:txBody>
      </p:sp>
      <p:graphicFrame>
        <p:nvGraphicFramePr>
          <p:cNvPr id="12" name="Diagramme 11"/>
          <p:cNvGraphicFramePr/>
          <p:nvPr>
            <p:extLst>
              <p:ext uri="{D42A27DB-BD31-4B8C-83A1-F6EECF244321}">
                <p14:modId xmlns:p14="http://schemas.microsoft.com/office/powerpoint/2010/main" val="1310935448"/>
              </p:ext>
            </p:extLst>
          </p:nvPr>
        </p:nvGraphicFramePr>
        <p:xfrm>
          <a:off x="266922" y="2429026"/>
          <a:ext cx="9491227" cy="1966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logo condens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874" y="6067162"/>
            <a:ext cx="776267" cy="60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76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0A0CE3A-381D-476B-8265-C60B3BFC9C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graphicEl>
                                              <a:dgm id="{80A0CE3A-381D-476B-8265-C60B3BFC9C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BF8D96B-75FB-4814-AF3F-0AA991B8DF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graphicEl>
                                              <a:dgm id="{BBF8D96B-75FB-4814-AF3F-0AA991B8DF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8AAA73C-C07D-4898-B4ED-DA589397BC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graphicEl>
                                              <a:dgm id="{88AAA73C-C07D-4898-B4ED-DA589397BC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B747C3B-4675-4AD3-AB31-C9F67D224F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graphicEl>
                                              <a:dgm id="{CB747C3B-4675-4AD3-AB31-C9F67D224F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B95F4A7-F478-4391-B5D1-721A8F450F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graphicEl>
                                              <a:dgm id="{BB95F4A7-F478-4391-B5D1-721A8F450F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12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63"/>
            <a:ext cx="9906000" cy="6896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119" y="9004"/>
            <a:ext cx="477672" cy="504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0" y="-38763"/>
            <a:ext cx="4271749" cy="9178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b="1" u="sng" dirty="0">
                <a:solidFill>
                  <a:schemeClr val="bg1"/>
                </a:solidFill>
                <a:latin typeface="+mn-lt"/>
              </a:rPr>
              <a:t>SIG Patrimoine</a:t>
            </a:r>
            <a:endParaRPr lang="fr-FR" u="sng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062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6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-38763"/>
            <a:ext cx="4271749" cy="9178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b="1" u="sng" dirty="0">
                <a:solidFill>
                  <a:schemeClr val="bg1"/>
                </a:solidFill>
                <a:latin typeface="+mn-lt"/>
              </a:rPr>
              <a:t>SIG Commune</a:t>
            </a:r>
            <a:endParaRPr lang="fr-FR" u="sng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1979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75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-38763"/>
            <a:ext cx="4271749" cy="9178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b="1" u="sng" dirty="0">
                <a:solidFill>
                  <a:schemeClr val="bg1"/>
                </a:solidFill>
                <a:latin typeface="+mn-lt"/>
              </a:rPr>
              <a:t>SIG Résidence</a:t>
            </a:r>
            <a:endParaRPr lang="fr-FR" u="sng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2343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125" y="0"/>
            <a:ext cx="47758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130125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-38763"/>
            <a:ext cx="4271749" cy="9178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b="1" u="sng" dirty="0">
                <a:solidFill>
                  <a:schemeClr val="bg1"/>
                </a:solidFill>
                <a:latin typeface="+mn-lt"/>
              </a:rPr>
              <a:t>SIG Bâtiment</a:t>
            </a:r>
            <a:endParaRPr lang="fr-FR" u="sng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1774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0715"/>
            <a:ext cx="9906000" cy="493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-38763"/>
            <a:ext cx="4953000" cy="9178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b="1" u="sng" dirty="0" err="1">
                <a:latin typeface="+mn-lt"/>
              </a:rPr>
              <a:t>AbylaWeb</a:t>
            </a:r>
            <a:r>
              <a:rPr lang="fr-FR" b="1" u="sng" dirty="0">
                <a:latin typeface="+mn-lt"/>
              </a:rPr>
              <a:t> Bâtiment</a:t>
            </a:r>
            <a:endParaRPr lang="fr-FR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1774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71230"/>
            <a:ext cx="9906000" cy="4901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-38763"/>
            <a:ext cx="4271749" cy="9178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b="1" u="sng" dirty="0" err="1">
                <a:latin typeface="+mn-lt"/>
              </a:rPr>
              <a:t>AbylaWeb</a:t>
            </a:r>
            <a:r>
              <a:rPr lang="fr-FR" b="1" u="sng" dirty="0">
                <a:latin typeface="+mn-lt"/>
              </a:rPr>
              <a:t> Étage</a:t>
            </a:r>
            <a:endParaRPr lang="fr-FR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2747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7958"/>
            <a:ext cx="9906000" cy="4923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1" y="-38763"/>
            <a:ext cx="5090615" cy="9178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b="1" u="sng" dirty="0" err="1">
                <a:latin typeface="+mn-lt"/>
              </a:rPr>
              <a:t>AbylaWeb</a:t>
            </a:r>
            <a:r>
              <a:rPr lang="fr-FR" b="1" u="sng" dirty="0">
                <a:latin typeface="+mn-lt"/>
              </a:rPr>
              <a:t> Logement</a:t>
            </a:r>
            <a:endParaRPr lang="fr-FR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274712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3813</TotalTime>
  <Words>310</Words>
  <Application>Microsoft Office PowerPoint</Application>
  <PresentationFormat>Format A4 (210 x 297 mm)</PresentationFormat>
  <Paragraphs>76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Verdana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=&gt; Fin de la base patrimoniale =&gt; Intégration des diagnostics réglementaires =&gt; Lancement de la veille technique =&gt; Mise à jour après réception de travaux =&gt; Intégration des opérations neuves =&gt; Diffusion de l’outil en interne =&gt; Génération des requêtes de données  =&gt; Charte BIM =&gt; Cahier des Charges Opération Neuve =&gt; Cahier des Charges Amélioration =&gt; Création d’un poste de Bim Manager</vt:lpstr>
      <vt:lpstr>=&gt; Accès à la maquette numérique pour les entreprises  =&gt; Carnet d’entretien et de suivi du logement  =&gt; Intégration des interventions en Entretien Courant  =&gt; Plan Stratégique du Patrimoine 2018-2027 =&gt; Plan de Patrimoine 2018-2020  =&gt; Data Management  =&gt;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</dc:creator>
  <cp:lastModifiedBy>Sebastien METAYER</cp:lastModifiedBy>
  <cp:revision>84</cp:revision>
  <cp:lastPrinted>2015-12-14T17:15:13Z</cp:lastPrinted>
  <dcterms:created xsi:type="dcterms:W3CDTF">2015-10-16T20:10:57Z</dcterms:created>
  <dcterms:modified xsi:type="dcterms:W3CDTF">2017-05-11T11:46:01Z</dcterms:modified>
</cp:coreProperties>
</file>