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11" r:id="rId3"/>
    <p:sldId id="297" r:id="rId4"/>
    <p:sldId id="327" r:id="rId5"/>
    <p:sldId id="299" r:id="rId6"/>
    <p:sldId id="337" r:id="rId7"/>
    <p:sldId id="301" r:id="rId8"/>
    <p:sldId id="302" r:id="rId9"/>
    <p:sldId id="304" r:id="rId10"/>
    <p:sldId id="314" r:id="rId11"/>
    <p:sldId id="310" r:id="rId12"/>
    <p:sldId id="309" r:id="rId13"/>
    <p:sldId id="338" r:id="rId14"/>
    <p:sldId id="312" r:id="rId15"/>
    <p:sldId id="344" r:id="rId16"/>
    <p:sldId id="261" r:id="rId17"/>
    <p:sldId id="334" r:id="rId18"/>
    <p:sldId id="267" r:id="rId19"/>
    <p:sldId id="272" r:id="rId20"/>
    <p:sldId id="273" r:id="rId21"/>
    <p:sldId id="274" r:id="rId22"/>
    <p:sldId id="275" r:id="rId23"/>
    <p:sldId id="284" r:id="rId24"/>
    <p:sldId id="287" r:id="rId25"/>
    <p:sldId id="339" r:id="rId26"/>
    <p:sldId id="321" r:id="rId27"/>
    <p:sldId id="342" r:id="rId28"/>
    <p:sldId id="343" r:id="rId29"/>
    <p:sldId id="308" r:id="rId30"/>
    <p:sldId id="340" r:id="rId31"/>
    <p:sldId id="326" r:id="rId32"/>
    <p:sldId id="331" r:id="rId33"/>
    <p:sldId id="317" r:id="rId3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0"/>
  </p:normalViewPr>
  <p:slideViewPr>
    <p:cSldViewPr>
      <p:cViewPr varScale="1">
        <p:scale>
          <a:sx n="86" d="100"/>
          <a:sy n="86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912DEF-6727-4DE2-9568-A7E0840BDDC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2A5CC6-F2ED-4CB5-8E7E-B76602DF2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433" y="4861237"/>
            <a:ext cx="5680444" cy="46043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3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16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433" y="4861237"/>
            <a:ext cx="5680444" cy="46043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1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433" y="4861237"/>
            <a:ext cx="5680444" cy="46043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54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5CC6-F2ED-4CB5-8E7E-B76602DF237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67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433" y="4861237"/>
            <a:ext cx="5680444" cy="46043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29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433" y="4861237"/>
            <a:ext cx="5680444" cy="46043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89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13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2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2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29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7970838" y="5430838"/>
            <a:ext cx="792162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8748713" y="5072063"/>
            <a:ext cx="0" cy="360362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fr-FR" sz="3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64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382588" y="188913"/>
            <a:ext cx="79216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395288" y="176213"/>
            <a:ext cx="0" cy="3603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115888" y="0"/>
            <a:ext cx="73025" cy="68580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0" y="0"/>
            <a:ext cx="73025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8748713" y="571500"/>
            <a:ext cx="0" cy="360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1"/>
          </p:nvPr>
        </p:nvSpPr>
        <p:spPr>
          <a:xfrm>
            <a:off x="500034" y="1289314"/>
            <a:ext cx="8215312" cy="4515950"/>
          </a:xfrm>
        </p:spPr>
        <p:txBody>
          <a:bodyPr/>
          <a:lstStyle>
            <a:lvl1pPr algn="l">
              <a:buFont typeface="Arial" pitchFamily="34" charset="0"/>
              <a:buChar char="⌂"/>
              <a:defRPr sz="3200" b="1">
                <a:latin typeface="Calibri" panose="020F0502020204030204" pitchFamily="34" charset="0"/>
              </a:defRPr>
            </a:lvl1pPr>
            <a:lvl2pPr>
              <a:buFont typeface="Arial" pitchFamily="34" charset="0"/>
              <a:buChar char="◘"/>
              <a:defRPr sz="3200">
                <a:latin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3" name="Titre 42"/>
          <p:cNvSpPr>
            <a:spLocks noGrp="1"/>
          </p:cNvSpPr>
          <p:nvPr>
            <p:ph type="title"/>
          </p:nvPr>
        </p:nvSpPr>
        <p:spPr>
          <a:xfrm>
            <a:off x="457200" y="202646"/>
            <a:ext cx="8229600" cy="582612"/>
          </a:xfrm>
        </p:spPr>
        <p:txBody>
          <a:bodyPr/>
          <a:lstStyle>
            <a:lvl1pPr>
              <a:defRPr sz="3600" b="1"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numéro de diapositive 40"/>
          <p:cNvSpPr>
            <a:spLocks noGrp="1"/>
          </p:cNvSpPr>
          <p:nvPr>
            <p:ph type="sldNum" sz="quarter" idx="13"/>
          </p:nvPr>
        </p:nvSpPr>
        <p:spPr>
          <a:xfrm>
            <a:off x="8451850" y="6356350"/>
            <a:ext cx="6207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6C697E7-567B-46CF-A774-7716578EB59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Espace réservé du pied de page 41"/>
          <p:cNvSpPr>
            <a:spLocks noGrp="1"/>
          </p:cNvSpPr>
          <p:nvPr>
            <p:ph type="ftr" sz="quarter" idx="14"/>
          </p:nvPr>
        </p:nvSpPr>
        <p:spPr>
          <a:xfrm>
            <a:off x="467544" y="6308997"/>
            <a:ext cx="5473997" cy="360363"/>
          </a:xfrm>
          <a:prstGeom prst="rect">
            <a:avLst/>
          </a:prstGeom>
        </p:spPr>
        <p:txBody>
          <a:bodyPr/>
          <a:lstStyle>
            <a:lvl1pPr>
              <a:defRPr lang="fr-FR" sz="1050" b="1" kern="1200" dirty="0" smtClean="0">
                <a:solidFill>
                  <a:srgbClr val="008000"/>
                </a:solidFill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6" name="Line 20"/>
          <p:cNvSpPr>
            <a:spLocks noChangeShapeType="1"/>
          </p:cNvSpPr>
          <p:nvPr userDrawn="1"/>
        </p:nvSpPr>
        <p:spPr bwMode="auto">
          <a:xfrm flipH="1">
            <a:off x="7740352" y="931864"/>
            <a:ext cx="1008361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58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2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30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15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1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00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39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010C-BF19-471B-8800-9D03C40EFC7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C2F8-4F7A-4B47-B27D-96A1E1B90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47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136854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>
                <a:latin typeface="DINOT-Black" pitchFamily="34" charset="0"/>
              </a:rPr>
              <a:t>Séminaire ARTIES 2017</a:t>
            </a:r>
            <a:endParaRPr lang="fr-FR" dirty="0" smtClean="0">
              <a:latin typeface="DINOT-Black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78595" y="4437112"/>
            <a:ext cx="7416824" cy="108012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Construire un bâtiment en Coût Global –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Mise en application phase par phase selon la loi MOP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Opération Plan Toulouse Campus PABS-A  </a:t>
            </a:r>
            <a:endParaRPr lang="fr-FR" sz="4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1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DINOT-Black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par Marlène BONICEL-CAYLA –INP-ENSAT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75983" y="5585149"/>
            <a:ext cx="8472431" cy="1167978"/>
            <a:chOff x="275983" y="5585149"/>
            <a:chExt cx="8472431" cy="11679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828830"/>
              <a:ext cx="3247192" cy="5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34" y="5828830"/>
              <a:ext cx="720080" cy="58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30" y="5585149"/>
              <a:ext cx="2131947" cy="116797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3" y="5649872"/>
              <a:ext cx="2131947" cy="1064336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30" y="997768"/>
            <a:ext cx="5034136" cy="33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/>
              <a:t>Dispositif mis en œuvre </a:t>
            </a:r>
            <a:r>
              <a:rPr lang="fr-FR" sz="2800" dirty="0" smtClean="0"/>
              <a:t>pour </a:t>
            </a:r>
            <a:r>
              <a:rPr lang="fr-FR" sz="2800" dirty="0"/>
              <a:t>gérer cette opération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2188" t="15002" r="12804" b="4990"/>
          <a:stretch/>
        </p:blipFill>
        <p:spPr>
          <a:xfrm>
            <a:off x="83501" y="980728"/>
            <a:ext cx="9001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Organisation de la Maitrise </a:t>
            </a:r>
            <a:r>
              <a:rPr lang="fr-FR" sz="2800" dirty="0" smtClean="0"/>
              <a:t>d’Ouvrage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5688632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</a:t>
            </a:r>
            <a:r>
              <a:rPr lang="fr-FR" dirty="0" err="1" smtClean="0"/>
              <a:t>AgroBiosciences</a:t>
            </a:r>
            <a:r>
              <a:rPr lang="fr-FR" dirty="0" smtClean="0"/>
              <a:t>-A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524374" y="2047736"/>
            <a:ext cx="5631802" cy="3753965"/>
            <a:chOff x="1589530" y="1005434"/>
            <a:chExt cx="6548574" cy="375396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269" y="1161414"/>
              <a:ext cx="2295525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149" y="1005434"/>
              <a:ext cx="889000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logo A2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6119" y="3319243"/>
              <a:ext cx="936625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510" y="2904315"/>
              <a:ext cx="19319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654" y="2931720"/>
              <a:ext cx="80645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2305616" y="1812013"/>
              <a:ext cx="464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9900"/>
                  </a:solidFill>
                </a:rPr>
                <a:t>Maitre d’ouvrage / Conduite d’opération 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589530" y="3836069"/>
              <a:ext cx="4418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9900"/>
                  </a:solidFill>
                </a:rPr>
                <a:t>Assistant au Maitre d’ouvrage pour la programmation jusqu’à la notification des marchés MOE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3021367" y="2370902"/>
              <a:ext cx="1152128" cy="10731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2" idx="2"/>
              <a:endCxn id="8" idx="1"/>
            </p:cNvCxnSpPr>
            <p:nvPr/>
          </p:nvCxnSpPr>
          <p:spPr>
            <a:xfrm>
              <a:off x="4896651" y="2370902"/>
              <a:ext cx="771859" cy="10731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3059301" y="3614368"/>
              <a:ext cx="260920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6408891" y="1195796"/>
            <a:ext cx="2376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Analyse </a:t>
            </a:r>
            <a:r>
              <a:rPr lang="fr-FR" b="1" u="sng" dirty="0"/>
              <a:t>précise </a:t>
            </a:r>
            <a:r>
              <a:rPr lang="fr-FR" b="1" u="sng" dirty="0" smtClean="0"/>
              <a:t>des rendus </a:t>
            </a:r>
            <a:r>
              <a:rPr lang="fr-FR" b="1" u="sng" dirty="0"/>
              <a:t>de chaque phase </a:t>
            </a:r>
            <a:r>
              <a:rPr lang="fr-FR" dirty="0"/>
              <a:t>par </a:t>
            </a:r>
            <a:r>
              <a:rPr lang="fr-FR" dirty="0" smtClean="0"/>
              <a:t>le Maitre d’Ouvrage, l’</a:t>
            </a:r>
            <a:r>
              <a:rPr lang="fr-FR" dirty="0" err="1" smtClean="0"/>
              <a:t>UFTMiP</a:t>
            </a:r>
            <a:r>
              <a:rPr lang="fr-FR" dirty="0" smtClean="0"/>
              <a:t> et les usagers si nécessaire pour une </a:t>
            </a:r>
            <a:r>
              <a:rPr lang="fr-FR" b="1" dirty="0" smtClean="0"/>
              <a:t>restitution globale </a:t>
            </a:r>
            <a:r>
              <a:rPr lang="fr-FR" dirty="0" smtClean="0"/>
              <a:t>(</a:t>
            </a:r>
            <a:r>
              <a:rPr lang="fr-FR" dirty="0"/>
              <a:t>échange interne) 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Analyse fine des besoins en tenant compte de l’évolution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Conséquence sur l’exploitation-maintenance/GER</a:t>
            </a:r>
          </a:p>
          <a:p>
            <a:r>
              <a:rPr lang="fr-FR" dirty="0" smtClean="0"/>
              <a:t>=&gt; Meilleur compromis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121993" y="1111700"/>
            <a:ext cx="434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9900"/>
                </a:solidFill>
              </a:rPr>
              <a:t>Usagers / Futurs utilisateurs et Politiques</a:t>
            </a:r>
            <a:endParaRPr lang="fr-FR" dirty="0">
              <a:solidFill>
                <a:srgbClr val="0099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131840" y="1511155"/>
            <a:ext cx="0" cy="536581"/>
          </a:xfrm>
          <a:prstGeom prst="straightConnector1">
            <a:avLst/>
          </a:prstGeom>
          <a:ln w="571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Composition de l’équipe de Maitrise d’Œuvre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594935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</a:t>
            </a:r>
            <a:r>
              <a:rPr lang="fr-FR" dirty="0" err="1" smtClean="0"/>
              <a:t>AgroBiosciences</a:t>
            </a:r>
            <a:r>
              <a:rPr lang="fr-FR" dirty="0" smtClean="0"/>
              <a:t>-A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5877342" cy="52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36841" y="855290"/>
            <a:ext cx="2527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Equipe pluridisciplinaire </a:t>
            </a:r>
            <a:r>
              <a:rPr lang="fr-FR" dirty="0" smtClean="0"/>
              <a:t>intégrant un BET HQE (F4 Ingénierie) et GER/CGE (QUADRIM) pour répondre aux attentes du Maitre d’Ouvrage sur les exigences du Programme</a:t>
            </a:r>
          </a:p>
          <a:p>
            <a:endParaRPr lang="fr-FR" dirty="0"/>
          </a:p>
          <a:p>
            <a:r>
              <a:rPr lang="fr-FR" b="1" dirty="0" smtClean="0"/>
              <a:t>Documents demandés comprenant :</a:t>
            </a:r>
          </a:p>
          <a:p>
            <a:r>
              <a:rPr lang="fr-FR" dirty="0" smtClean="0"/>
              <a:t>Notice </a:t>
            </a:r>
            <a:r>
              <a:rPr lang="fr-FR" dirty="0"/>
              <a:t>acoustique, Simulation thermique dynamique, Fiches Cout Global Elémentaire (</a:t>
            </a:r>
            <a:r>
              <a:rPr lang="fr-FR" dirty="0" err="1"/>
              <a:t>Uniformat</a:t>
            </a:r>
            <a:r>
              <a:rPr lang="fr-FR" dirty="0"/>
              <a:t> II), Compte-rendu de réunions,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272808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dirty="0" smtClean="0">
                <a:latin typeface="DINOT-Black" pitchFamily="34" charset="0"/>
              </a:rPr>
              <a:t>Plan Toulouse Campus</a:t>
            </a:r>
            <a:br>
              <a:rPr lang="fr-FR" sz="3200" dirty="0" smtClean="0">
                <a:latin typeface="DINOT-Black" pitchFamily="34" charset="0"/>
              </a:rPr>
            </a:br>
            <a:r>
              <a:rPr lang="fr-FR" sz="1800" dirty="0" smtClean="0">
                <a:latin typeface="DINOT-Black" pitchFamily="34" charset="0"/>
              </a:rPr>
              <a:t>Opération Pôle </a:t>
            </a:r>
            <a:r>
              <a:rPr lang="fr-FR" sz="1800" dirty="0" err="1" smtClean="0">
                <a:latin typeface="DINOT-Black" pitchFamily="34" charset="0"/>
              </a:rPr>
              <a:t>AgroBiosciences</a:t>
            </a:r>
            <a:r>
              <a:rPr lang="fr-FR" sz="1800" dirty="0" smtClean="0">
                <a:latin typeface="DINOT-Black" pitchFamily="34" charset="0"/>
              </a:rPr>
              <a:t> - A</a:t>
            </a:r>
            <a:endParaRPr lang="fr-FR" dirty="0" smtClean="0">
              <a:latin typeface="DINOT-Black" pitchFamily="34" charset="0"/>
            </a:endParaRPr>
          </a:p>
        </p:txBody>
      </p:sp>
      <p:pic>
        <p:nvPicPr>
          <p:cNvPr id="14" name="Picture 2" descr="https://scontent-b.xx.fbcdn.net/hphotos-xfp1/t1.0-9/s403x403/10150785_644996508881268_52044930561223707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6" y="188640"/>
            <a:ext cx="196075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05840" y="1700808"/>
            <a:ext cx="83618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◘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Arial" charset="0"/>
              <a:buChar char="∂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#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I-  Contexte de l’Opération 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II- Mise en place du coût global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III- </a:t>
            </a: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Phase </a:t>
            </a: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Programmation-Conception</a:t>
            </a: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IV- Phase Travaux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i="1" dirty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V- Phase Exploitation</a:t>
            </a:r>
            <a:endParaRPr lang="fr-FR" sz="14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75983" y="5585149"/>
            <a:ext cx="8472431" cy="1167978"/>
            <a:chOff x="275983" y="5585149"/>
            <a:chExt cx="8472431" cy="116797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828830"/>
              <a:ext cx="3247192" cy="5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34" y="5828830"/>
              <a:ext cx="720080" cy="58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30" y="5585149"/>
              <a:ext cx="2131947" cy="116797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3" y="5649872"/>
              <a:ext cx="2131947" cy="106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251520" y="836712"/>
            <a:ext cx="8892480" cy="56166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i="1" u="sng" dirty="0" smtClean="0">
                <a:solidFill>
                  <a:schemeClr val="tx1"/>
                </a:solidFill>
              </a:rPr>
              <a:t>Objectifs fonctionnels et environnementaux avec étude des coûts sur 30 ans</a:t>
            </a:r>
          </a:p>
          <a:p>
            <a:pPr algn="l"/>
            <a:endParaRPr lang="fr-FR" sz="2200" dirty="0">
              <a:solidFill>
                <a:schemeClr val="tx1"/>
              </a:solidFill>
            </a:endParaRPr>
          </a:p>
          <a:p>
            <a:pPr algn="l"/>
            <a:r>
              <a:rPr lang="fr-FR" sz="2200" dirty="0" smtClean="0"/>
              <a:t>Estimation du budget hors VRD selon Référentiel Universitaire de 1997 avec coefficient pour prise </a:t>
            </a:r>
            <a:r>
              <a:rPr lang="fr-FR" sz="2200" dirty="0"/>
              <a:t>en compte des évolutions des réglementations techniques et du développement durable </a:t>
            </a:r>
            <a:r>
              <a:rPr lang="fr-FR" sz="2200" b="1" u="sng" dirty="0">
                <a:solidFill>
                  <a:srgbClr val="FF0000"/>
                </a:solidFill>
              </a:rPr>
              <a:t>(+35% du coût limite théorique des travaux liés au bâtiment) </a:t>
            </a:r>
            <a:endParaRPr lang="fr-FR" sz="2200" b="1" u="sng" dirty="0" smtClean="0">
              <a:solidFill>
                <a:srgbClr val="FF0000"/>
              </a:solidFill>
            </a:endParaRPr>
          </a:p>
          <a:p>
            <a:pPr algn="l"/>
            <a:endParaRPr lang="fr-FR" sz="2200" b="1" u="sng" dirty="0">
              <a:solidFill>
                <a:srgbClr val="FF0000"/>
              </a:solidFill>
            </a:endParaRPr>
          </a:p>
          <a:p>
            <a:pPr algn="l"/>
            <a:r>
              <a:rPr lang="fr-FR" sz="2200" i="1" u="sng" dirty="0">
                <a:solidFill>
                  <a:schemeClr val="tx1"/>
                </a:solidFill>
              </a:rPr>
              <a:t>Engagement de l’établissement d’assurer les coûts d’exploitation-maintenance </a:t>
            </a:r>
            <a:r>
              <a:rPr lang="fr-FR" sz="2200" i="1" u="sng" dirty="0" smtClean="0">
                <a:solidFill>
                  <a:schemeClr val="tx1"/>
                </a:solidFill>
              </a:rPr>
              <a:t>sur 30 ans</a:t>
            </a:r>
            <a:endParaRPr lang="fr-FR" sz="2200" i="1" u="sng" dirty="0">
              <a:solidFill>
                <a:schemeClr val="tx1"/>
              </a:solidFill>
            </a:endParaRPr>
          </a:p>
          <a:p>
            <a:pPr algn="l"/>
            <a:endParaRPr lang="fr-FR" sz="2200" b="1" u="sng" dirty="0" smtClean="0">
              <a:solidFill>
                <a:srgbClr val="FF0000"/>
              </a:solidFill>
            </a:endParaRP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400" b="1" dirty="0" smtClean="0"/>
              <a:t>Travail </a:t>
            </a:r>
            <a:r>
              <a:rPr lang="fr-FR" sz="2400" b="1" dirty="0" smtClean="0"/>
              <a:t>en collaboration avec les futurs usagers du site </a:t>
            </a:r>
            <a:r>
              <a:rPr lang="fr-FR" sz="2400" b="1" dirty="0" smtClean="0"/>
              <a:t>pour affiner les besoins                         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endParaRPr lang="fr-FR" sz="2400" b="1" dirty="0"/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400" b="1" dirty="0" smtClean="0"/>
              <a:t>Inscription dans </a:t>
            </a:r>
            <a:r>
              <a:rPr lang="fr-FR" sz="2400" b="1" dirty="0"/>
              <a:t>un raisonnement de dépenses en coût </a:t>
            </a:r>
            <a:r>
              <a:rPr lang="fr-FR" sz="2400" b="1" dirty="0" smtClean="0"/>
              <a:t>global</a:t>
            </a:r>
            <a:endParaRPr lang="fr-FR" sz="2400" b="1" dirty="0" smtClean="0"/>
          </a:p>
          <a:p>
            <a:endParaRPr lang="fr-FR" sz="2800" dirty="0" smtClean="0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323528" y="116632"/>
            <a:ext cx="864096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Calibri" panose="020F0502020204030204" pitchFamily="34" charset="0"/>
              </a:rPr>
              <a:t>Approche coût global en phase programmation</a:t>
            </a:r>
            <a:endParaRPr lang="fr-F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3200" dirty="0"/>
              <a:t>Dispositif</a:t>
            </a:r>
            <a:r>
              <a:rPr lang="fr-FR" sz="2800" dirty="0"/>
              <a:t> mis en œuvre en phase Conception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251520" y="980728"/>
            <a:ext cx="8712968" cy="5760640"/>
          </a:xfrm>
        </p:spPr>
        <p:txBody>
          <a:bodyPr/>
          <a:lstStyle/>
          <a:p>
            <a:pPr lvl="1"/>
            <a:r>
              <a:rPr lang="fr-FR" sz="2000" dirty="0" smtClean="0">
                <a:solidFill>
                  <a:srgbClr val="125C9A"/>
                </a:solidFill>
              </a:rPr>
              <a:t>Travail </a:t>
            </a:r>
            <a:r>
              <a:rPr lang="fr-FR" sz="2000" dirty="0">
                <a:solidFill>
                  <a:srgbClr val="125C9A"/>
                </a:solidFill>
              </a:rPr>
              <a:t>en </a:t>
            </a:r>
            <a:r>
              <a:rPr lang="fr-FR" sz="2000" dirty="0" smtClean="0">
                <a:solidFill>
                  <a:srgbClr val="125C9A"/>
                </a:solidFill>
              </a:rPr>
              <a:t>équipe et en mode projet</a:t>
            </a:r>
          </a:p>
          <a:p>
            <a:pPr lvl="2"/>
            <a:r>
              <a:rPr lang="fr-FR" sz="2000" dirty="0" smtClean="0"/>
              <a:t>MOA/Politique/Usagers/</a:t>
            </a:r>
            <a:r>
              <a:rPr lang="fr-FR" sz="2000" dirty="0" err="1" smtClean="0"/>
              <a:t>UFTMiP</a:t>
            </a:r>
            <a:r>
              <a:rPr lang="fr-FR" sz="2000" dirty="0" smtClean="0"/>
              <a:t>/AMO/MOE </a:t>
            </a:r>
          </a:p>
          <a:p>
            <a:pPr lvl="3"/>
            <a:r>
              <a:rPr lang="fr-FR" sz="1600" b="1" dirty="0" smtClean="0"/>
              <a:t>Un animateur : Le conducteur d’opération</a:t>
            </a:r>
          </a:p>
          <a:p>
            <a:pPr lvl="3"/>
            <a:r>
              <a:rPr lang="fr-FR" sz="1600" b="1" dirty="0" smtClean="0"/>
              <a:t>Besoins </a:t>
            </a:r>
            <a:r>
              <a:rPr lang="fr-FR" sz="1600" b="1" dirty="0"/>
              <a:t>maitrisés </a:t>
            </a:r>
            <a:r>
              <a:rPr lang="fr-FR" sz="1600" b="1" dirty="0" smtClean="0"/>
              <a:t>et rigueur </a:t>
            </a:r>
            <a:r>
              <a:rPr lang="fr-FR" sz="1600" b="1" dirty="0" smtClean="0"/>
              <a:t>exigée</a:t>
            </a:r>
          </a:p>
          <a:p>
            <a:pPr lvl="3"/>
            <a:endParaRPr lang="fr-FR" sz="700" b="1" dirty="0"/>
          </a:p>
          <a:p>
            <a:pPr lvl="1"/>
            <a:r>
              <a:rPr lang="fr-FR" sz="2000" dirty="0" smtClean="0">
                <a:solidFill>
                  <a:srgbClr val="125C9A"/>
                </a:solidFill>
              </a:rPr>
              <a:t>Adéquation stratégie </a:t>
            </a:r>
            <a:r>
              <a:rPr lang="fr-FR" sz="2000" dirty="0" smtClean="0">
                <a:solidFill>
                  <a:srgbClr val="125C9A"/>
                </a:solidFill>
              </a:rPr>
              <a:t>immobilière/politique </a:t>
            </a:r>
            <a:r>
              <a:rPr lang="fr-FR" sz="2000" dirty="0" smtClean="0">
                <a:solidFill>
                  <a:srgbClr val="125C9A"/>
                </a:solidFill>
              </a:rPr>
              <a:t>gestion du patrimoine </a:t>
            </a:r>
            <a:endParaRPr lang="fr-FR" sz="2000" dirty="0" smtClean="0">
              <a:solidFill>
                <a:srgbClr val="125C9A"/>
              </a:solidFill>
            </a:endParaRPr>
          </a:p>
          <a:p>
            <a:pPr lvl="1"/>
            <a:r>
              <a:rPr lang="fr-FR" sz="2000" dirty="0">
                <a:solidFill>
                  <a:srgbClr val="125C9A"/>
                </a:solidFill>
              </a:rPr>
              <a:t>	</a:t>
            </a:r>
            <a:r>
              <a:rPr lang="fr-FR" sz="2000" dirty="0" smtClean="0"/>
              <a:t>Pragmatisme </a:t>
            </a:r>
            <a:r>
              <a:rPr lang="fr-FR" sz="2000" dirty="0" smtClean="0"/>
              <a:t>=&gt; conforme au SPSI de l’INPT</a:t>
            </a:r>
          </a:p>
          <a:p>
            <a:pPr lvl="2"/>
            <a:r>
              <a:rPr lang="fr-FR" sz="2000" dirty="0" smtClean="0"/>
              <a:t>Fiches en coût global élaborées selon la même méthode que le Plan Pluriannuel Immobilier de Toulouse INP (</a:t>
            </a:r>
            <a:r>
              <a:rPr lang="fr-FR" sz="2000" dirty="0" err="1" smtClean="0"/>
              <a:t>Uniformat</a:t>
            </a:r>
            <a:r>
              <a:rPr lang="fr-FR" sz="2000" dirty="0" smtClean="0"/>
              <a:t> II</a:t>
            </a:r>
            <a:r>
              <a:rPr lang="fr-FR" dirty="0" smtClean="0"/>
              <a:t>)</a:t>
            </a:r>
          </a:p>
          <a:p>
            <a:pPr lvl="1"/>
            <a:endParaRPr lang="fr-FR" sz="800" dirty="0" smtClean="0">
              <a:solidFill>
                <a:srgbClr val="125C9A"/>
              </a:solidFill>
            </a:endParaRPr>
          </a:p>
          <a:p>
            <a:pPr lvl="1"/>
            <a:r>
              <a:rPr lang="fr-FR" sz="2000" dirty="0" smtClean="0">
                <a:solidFill>
                  <a:srgbClr val="125C9A"/>
                </a:solidFill>
              </a:rPr>
              <a:t>Contrôle </a:t>
            </a:r>
            <a:r>
              <a:rPr lang="fr-FR" sz="2000" dirty="0">
                <a:solidFill>
                  <a:srgbClr val="125C9A"/>
                </a:solidFill>
              </a:rPr>
              <a:t>de gestion financière assuré par l’</a:t>
            </a:r>
            <a:r>
              <a:rPr lang="fr-FR" sz="2000" dirty="0" err="1">
                <a:solidFill>
                  <a:srgbClr val="125C9A"/>
                </a:solidFill>
              </a:rPr>
              <a:t>UFTMiP</a:t>
            </a:r>
            <a:endParaRPr lang="fr-FR" sz="2000" dirty="0">
              <a:solidFill>
                <a:srgbClr val="125C9A"/>
              </a:solidFill>
            </a:endParaRPr>
          </a:p>
          <a:p>
            <a:pPr lvl="2"/>
            <a:r>
              <a:rPr lang="fr-FR" sz="2000" dirty="0"/>
              <a:t>Mise en place de fichiers de suivi partagés </a:t>
            </a:r>
          </a:p>
          <a:p>
            <a:pPr lvl="2"/>
            <a:r>
              <a:rPr lang="fr-FR" sz="2000" dirty="0"/>
              <a:t>Revue de projet trimestrielle</a:t>
            </a:r>
          </a:p>
          <a:p>
            <a:pPr lvl="3"/>
            <a:r>
              <a:rPr lang="fr-FR" sz="1600" b="1" dirty="0"/>
              <a:t>Transparence bilatérale</a:t>
            </a:r>
          </a:p>
          <a:p>
            <a:pPr lvl="3"/>
            <a:endParaRPr lang="fr-FR" sz="800" b="1" dirty="0"/>
          </a:p>
          <a:p>
            <a:pPr lvl="1"/>
            <a:r>
              <a:rPr lang="fr-FR" sz="2000" dirty="0" smtClean="0">
                <a:solidFill>
                  <a:srgbClr val="125C9A"/>
                </a:solidFill>
              </a:rPr>
              <a:t>Attentes </a:t>
            </a:r>
            <a:r>
              <a:rPr lang="fr-FR" sz="2000" dirty="0">
                <a:solidFill>
                  <a:srgbClr val="125C9A"/>
                </a:solidFill>
              </a:rPr>
              <a:t>Ministère (coût global, gestion des aléas)</a:t>
            </a:r>
            <a:endParaRPr lang="fr-FR" dirty="0">
              <a:solidFill>
                <a:srgbClr val="125C9A"/>
              </a:solidFill>
            </a:endParaRPr>
          </a:p>
          <a:p>
            <a:pPr lvl="2"/>
            <a:r>
              <a:rPr lang="fr-FR" sz="2000" b="1" dirty="0"/>
              <a:t>Gestion fine, maîtrisée et serrée</a:t>
            </a:r>
          </a:p>
          <a:p>
            <a:pPr lvl="2"/>
            <a:r>
              <a:rPr lang="fr-FR" sz="2000" dirty="0"/>
              <a:t>Allotissement de l’Appel d’offre Travaux en macro lot permettant d’obtenir des solutions « variantes » objectivées </a:t>
            </a:r>
          </a:p>
          <a:p>
            <a:pPr lvl="2"/>
            <a:r>
              <a:rPr lang="fr-FR" sz="2000" dirty="0"/>
              <a:t>Rédaction ciblée du Règlement de Consultation notamment sur la notion de coût global et proposition de </a:t>
            </a:r>
            <a:r>
              <a:rPr lang="fr-FR" sz="2000" dirty="0" smtClean="0"/>
              <a:t>variantes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6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95536" y="1340768"/>
            <a:ext cx="8568952" cy="4968552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800" dirty="0"/>
          </a:p>
          <a:p>
            <a:pPr lvl="1"/>
            <a:r>
              <a:rPr lang="fr-FR" sz="3300" b="0" i="1" u="sng" dirty="0" smtClean="0"/>
              <a:t>En PHASE </a:t>
            </a:r>
            <a:r>
              <a:rPr lang="fr-FR" sz="3300" b="0" i="1" u="sng" dirty="0" smtClean="0"/>
              <a:t>CONCEPTION </a:t>
            </a:r>
          </a:p>
          <a:p>
            <a:pPr lvl="1"/>
            <a:endParaRPr lang="fr-FR" sz="3300" b="0" dirty="0" smtClean="0">
              <a:solidFill>
                <a:srgbClr val="FF0000"/>
              </a:solidFill>
            </a:endParaRPr>
          </a:p>
          <a:p>
            <a:pPr lvl="1"/>
            <a:r>
              <a:rPr lang="fr-FR" sz="3300" b="0" dirty="0" smtClean="0">
                <a:solidFill>
                  <a:srgbClr val="FF0000"/>
                </a:solidFill>
              </a:rPr>
              <a:t>Expliciter </a:t>
            </a:r>
            <a:r>
              <a:rPr lang="fr-FR" sz="3300" b="0" dirty="0">
                <a:solidFill>
                  <a:srgbClr val="FF0000"/>
                </a:solidFill>
              </a:rPr>
              <a:t>les choix de conception et les </a:t>
            </a:r>
            <a:r>
              <a:rPr lang="fr-FR" sz="3300" b="0" dirty="0" smtClean="0">
                <a:solidFill>
                  <a:srgbClr val="FF0000"/>
                </a:solidFill>
              </a:rPr>
              <a:t>infléchir </a:t>
            </a:r>
            <a:r>
              <a:rPr lang="fr-FR" sz="3300" b="0" dirty="0">
                <a:solidFill>
                  <a:srgbClr val="FF0000"/>
                </a:solidFill>
              </a:rPr>
              <a:t>si </a:t>
            </a:r>
            <a:r>
              <a:rPr lang="fr-FR" sz="3300" b="0" dirty="0" smtClean="0">
                <a:solidFill>
                  <a:srgbClr val="FF0000"/>
                </a:solidFill>
              </a:rPr>
              <a:t>nécessaire,</a:t>
            </a:r>
            <a:endParaRPr lang="fr-FR" sz="3300" dirty="0">
              <a:solidFill>
                <a:srgbClr val="FF0000"/>
              </a:solidFill>
            </a:endParaRPr>
          </a:p>
          <a:p>
            <a:pPr lvl="1"/>
            <a:r>
              <a:rPr lang="fr-FR" sz="3300" b="0" dirty="0" smtClean="0">
                <a:solidFill>
                  <a:srgbClr val="FF0000"/>
                </a:solidFill>
              </a:rPr>
              <a:t>Prendre </a:t>
            </a:r>
            <a:r>
              <a:rPr lang="fr-FR" sz="3300" b="0" dirty="0">
                <a:solidFill>
                  <a:srgbClr val="FF0000"/>
                </a:solidFill>
              </a:rPr>
              <a:t>en compte les </a:t>
            </a:r>
            <a:r>
              <a:rPr lang="fr-FR" sz="3300" b="0" dirty="0" smtClean="0">
                <a:solidFill>
                  <a:srgbClr val="FF0000"/>
                </a:solidFill>
              </a:rPr>
              <a:t>coûts </a:t>
            </a:r>
            <a:r>
              <a:rPr lang="fr-FR" sz="3300" b="0" dirty="0">
                <a:solidFill>
                  <a:srgbClr val="FF0000"/>
                </a:solidFill>
              </a:rPr>
              <a:t>futurs d'exploitation, de maintenance et de gros entretien : </a:t>
            </a:r>
            <a:r>
              <a:rPr lang="fr-FR" sz="3300" b="0" dirty="0"/>
              <a:t>tous les </a:t>
            </a:r>
            <a:r>
              <a:rPr lang="fr-FR" sz="3300" b="0" dirty="0" smtClean="0"/>
              <a:t>choix retenus </a:t>
            </a:r>
            <a:r>
              <a:rPr lang="fr-FR" sz="3300" b="0" dirty="0"/>
              <a:t>auront une incidence sur ces </a:t>
            </a:r>
            <a:r>
              <a:rPr lang="fr-FR" sz="3300" b="0" dirty="0" smtClean="0"/>
              <a:t>coûts</a:t>
            </a:r>
            <a:r>
              <a:rPr lang="fr-FR" sz="3300" b="0" dirty="0"/>
              <a:t>, depuis les choix sur le </a:t>
            </a:r>
            <a:r>
              <a:rPr lang="fr-FR" sz="3300" b="0" dirty="0" smtClean="0"/>
              <a:t>bâti, </a:t>
            </a:r>
            <a:r>
              <a:rPr lang="fr-FR" sz="3300" b="0" dirty="0"/>
              <a:t>ceux sur les </a:t>
            </a:r>
            <a:r>
              <a:rPr lang="fr-FR" sz="3300" b="0" dirty="0" smtClean="0"/>
              <a:t>équipements jusqu'aux contraintes engendrées à </a:t>
            </a:r>
            <a:r>
              <a:rPr lang="fr-FR" sz="3300" b="0" dirty="0"/>
              <a:t>l'utilisation</a:t>
            </a:r>
            <a:r>
              <a:rPr lang="fr-FR" sz="3300" b="0" dirty="0" smtClean="0"/>
              <a:t>.</a:t>
            </a:r>
          </a:p>
          <a:p>
            <a:pPr marL="457200" lvl="1" indent="0">
              <a:buNone/>
            </a:pPr>
            <a:endParaRPr lang="fr-FR" sz="3300" b="0" dirty="0"/>
          </a:p>
          <a:p>
            <a:pPr lvl="1"/>
            <a:r>
              <a:rPr lang="fr-FR" sz="3300" b="0" i="1" u="sng" dirty="0" smtClean="0"/>
              <a:t>En PHASES </a:t>
            </a:r>
            <a:r>
              <a:rPr lang="fr-FR" sz="3300" b="0" i="1" u="sng" dirty="0" smtClean="0"/>
              <a:t>ETUDES ET TRAVAUX</a:t>
            </a:r>
            <a:endParaRPr lang="fr-FR" sz="3300" i="1" u="sng" dirty="0"/>
          </a:p>
          <a:p>
            <a:pPr lvl="1"/>
            <a:endParaRPr lang="fr-FR" sz="3300" b="0" dirty="0" smtClean="0">
              <a:solidFill>
                <a:srgbClr val="FF0000"/>
              </a:solidFill>
            </a:endParaRPr>
          </a:p>
          <a:p>
            <a:pPr lvl="1"/>
            <a:r>
              <a:rPr lang="fr-FR" sz="3300" b="0" dirty="0" smtClean="0">
                <a:solidFill>
                  <a:srgbClr val="FF0000"/>
                </a:solidFill>
              </a:rPr>
              <a:t>Analyser </a:t>
            </a:r>
            <a:r>
              <a:rPr lang="fr-FR" sz="3300" b="0" dirty="0">
                <a:solidFill>
                  <a:srgbClr val="FF0000"/>
                </a:solidFill>
              </a:rPr>
              <a:t>et maitriser l’incidence sur le </a:t>
            </a:r>
            <a:r>
              <a:rPr lang="fr-FR" sz="3300" b="0" dirty="0" smtClean="0">
                <a:solidFill>
                  <a:srgbClr val="FF0000"/>
                </a:solidFill>
              </a:rPr>
              <a:t>coût </a:t>
            </a:r>
            <a:r>
              <a:rPr lang="fr-FR" sz="3300" b="0" dirty="0">
                <a:solidFill>
                  <a:srgbClr val="FF0000"/>
                </a:solidFill>
              </a:rPr>
              <a:t>global des </a:t>
            </a:r>
            <a:r>
              <a:rPr lang="fr-FR" sz="3300" b="0" dirty="0" smtClean="0">
                <a:solidFill>
                  <a:srgbClr val="FF0000"/>
                </a:solidFill>
              </a:rPr>
              <a:t>éventuelles </a:t>
            </a:r>
            <a:r>
              <a:rPr lang="fr-FR" sz="3300" b="0" dirty="0">
                <a:solidFill>
                  <a:srgbClr val="FF0000"/>
                </a:solidFill>
              </a:rPr>
              <a:t>modifications </a:t>
            </a:r>
            <a:r>
              <a:rPr lang="fr-FR" sz="3300" b="0" dirty="0" smtClean="0">
                <a:solidFill>
                  <a:srgbClr val="FF0000"/>
                </a:solidFill>
              </a:rPr>
              <a:t>apportées </a:t>
            </a:r>
            <a:r>
              <a:rPr lang="fr-FR" sz="3300" b="0" dirty="0">
                <a:solidFill>
                  <a:srgbClr val="FF0000"/>
                </a:solidFill>
              </a:rPr>
              <a:t>aux </a:t>
            </a:r>
            <a:r>
              <a:rPr lang="fr-FR" sz="3300" b="0" dirty="0" smtClean="0">
                <a:solidFill>
                  <a:srgbClr val="FF0000"/>
                </a:solidFill>
              </a:rPr>
              <a:t>projets</a:t>
            </a:r>
          </a:p>
          <a:p>
            <a:pPr lvl="1"/>
            <a:r>
              <a:rPr lang="fr-FR" sz="3300" b="0" dirty="0" smtClean="0"/>
              <a:t>Suivre et faire respecter les exigences définies </a:t>
            </a:r>
            <a:r>
              <a:rPr lang="fr-FR" sz="3300" b="0" dirty="0" smtClean="0"/>
              <a:t>pour </a:t>
            </a:r>
            <a:r>
              <a:rPr lang="fr-FR" sz="3300" b="0" dirty="0" smtClean="0"/>
              <a:t>la constitution du </a:t>
            </a:r>
            <a:r>
              <a:rPr lang="fr-FR" sz="3300" b="0" dirty="0" smtClean="0">
                <a:solidFill>
                  <a:srgbClr val="FF0000"/>
                </a:solidFill>
              </a:rPr>
              <a:t>Dossier d’Exploitation Maintenance (DEM),</a:t>
            </a:r>
          </a:p>
          <a:p>
            <a:pPr lvl="1"/>
            <a:r>
              <a:rPr lang="fr-FR" sz="3300" b="0" dirty="0" smtClean="0"/>
              <a:t>Assurer </a:t>
            </a:r>
            <a:r>
              <a:rPr lang="fr-FR" sz="3300" b="0" dirty="0"/>
              <a:t>toutes les </a:t>
            </a:r>
            <a:r>
              <a:rPr lang="fr-FR" sz="3300" b="0" dirty="0">
                <a:solidFill>
                  <a:srgbClr val="FF0000"/>
                </a:solidFill>
              </a:rPr>
              <a:t>formations </a:t>
            </a:r>
            <a:r>
              <a:rPr lang="fr-FR" sz="3300" b="0" dirty="0" smtClean="0">
                <a:solidFill>
                  <a:srgbClr val="FF0000"/>
                </a:solidFill>
              </a:rPr>
              <a:t>nécessaires à </a:t>
            </a:r>
            <a:r>
              <a:rPr lang="fr-FR" sz="3300" b="0" dirty="0">
                <a:solidFill>
                  <a:srgbClr val="FF0000"/>
                </a:solidFill>
              </a:rPr>
              <a:t>la mission du futur exploitant </a:t>
            </a:r>
            <a:r>
              <a:rPr lang="fr-FR" sz="3300" b="0" dirty="0" smtClean="0">
                <a:solidFill>
                  <a:srgbClr val="FF0000"/>
                </a:solidFill>
              </a:rPr>
              <a:t>mainteneur</a:t>
            </a:r>
            <a:endParaRPr lang="fr-FR" sz="3300" b="1" dirty="0" smtClean="0">
              <a:solidFill>
                <a:srgbClr val="FF0000"/>
              </a:solidFill>
            </a:endParaRP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323528" y="116632"/>
            <a:ext cx="864096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Objectifs fixés au Maître d’Œuvre dans le programme</a:t>
            </a:r>
          </a:p>
        </p:txBody>
      </p:sp>
    </p:spTree>
    <p:extLst>
      <p:ext uri="{BB962C8B-B14F-4D97-AF65-F5344CB8AC3E}">
        <p14:creationId xmlns:p14="http://schemas.microsoft.com/office/powerpoint/2010/main" val="22160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5976664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1025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Recensement des Fiches d’Analyse en Coût Global Elémentaire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3"/>
            <a:ext cx="9144000" cy="4481501"/>
          </a:xfrm>
          <a:prstGeom prst="rect">
            <a:avLst/>
          </a:prstGeom>
        </p:spPr>
      </p:pic>
      <p:sp>
        <p:nvSpPr>
          <p:cNvPr id="7" name="Titre 2"/>
          <p:cNvSpPr txBox="1">
            <a:spLocks/>
          </p:cNvSpPr>
          <p:nvPr/>
        </p:nvSpPr>
        <p:spPr>
          <a:xfrm>
            <a:off x="323528" y="116632"/>
            <a:ext cx="864096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/>
              <a:t>Approche en Cout Global en Phase Conception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041957"/>
            <a:ext cx="79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dirty="0" smtClean="0"/>
              <a:t>Choix du niveau de détails à étudier selon les spécificités de l’opération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7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Approche en Cout Global en Phase Conception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12068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90872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125C9A"/>
                </a:solidFill>
              </a:rPr>
              <a:t>Méthodologie mise en place pour confirmer ou proposer des solutions architecturales </a:t>
            </a:r>
            <a:r>
              <a:rPr lang="fr-FR" sz="2000" dirty="0" smtClean="0">
                <a:solidFill>
                  <a:srgbClr val="125C9A"/>
                </a:solidFill>
              </a:rPr>
              <a:t>et </a:t>
            </a:r>
            <a:r>
              <a:rPr lang="fr-FR" sz="2000" dirty="0">
                <a:solidFill>
                  <a:srgbClr val="125C9A"/>
                </a:solidFill>
              </a:rPr>
              <a:t>techniques étudiées en Cout Global depuis le stade APS (réalisation de Fiches Cout Global Elémentaire </a:t>
            </a:r>
            <a:r>
              <a:rPr lang="fr-FR" sz="2000" dirty="0" smtClean="0">
                <a:solidFill>
                  <a:srgbClr val="125C9A"/>
                </a:solidFill>
              </a:rPr>
              <a:t>selon la décomposition UNIFORMAT </a:t>
            </a:r>
            <a:r>
              <a:rPr lang="fr-FR" sz="2000" dirty="0">
                <a:solidFill>
                  <a:srgbClr val="125C9A"/>
                </a:solidFill>
              </a:rPr>
              <a:t>II par </a:t>
            </a:r>
            <a:r>
              <a:rPr lang="fr-FR" sz="2000" dirty="0" smtClean="0">
                <a:solidFill>
                  <a:srgbClr val="125C9A"/>
                </a:solidFill>
              </a:rPr>
              <a:t>le BET QUADRIM spécialiste coût global et EM) </a:t>
            </a:r>
            <a:r>
              <a:rPr lang="fr-FR" sz="2000" dirty="0">
                <a:solidFill>
                  <a:srgbClr val="125C9A"/>
                </a:solidFill>
              </a:rPr>
              <a:t>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5841" y="2376175"/>
            <a:ext cx="79208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dirty="0" smtClean="0"/>
              <a:t>Présentation des différentes solutions proposées (niveau de qualité, zone concernée, …),</a:t>
            </a:r>
          </a:p>
          <a:p>
            <a:pPr marL="285750" indent="-285750" algn="just">
              <a:buFontTx/>
              <a:buChar char="-"/>
            </a:pPr>
            <a:endParaRPr lang="fr-FR" sz="1000" dirty="0" smtClean="0"/>
          </a:p>
          <a:p>
            <a:pPr marL="285750" indent="-285750" algn="just">
              <a:buFontTx/>
              <a:buChar char="-"/>
            </a:pPr>
            <a:r>
              <a:rPr lang="fr-FR" i="1" u="sng" dirty="0" smtClean="0"/>
              <a:t>1</a:t>
            </a:r>
            <a:r>
              <a:rPr lang="fr-FR" i="1" u="sng" baseline="30000" dirty="0" smtClean="0"/>
              <a:t>ère</a:t>
            </a:r>
            <a:r>
              <a:rPr lang="fr-FR" i="1" u="sng" dirty="0" smtClean="0"/>
              <a:t> étape : </a:t>
            </a:r>
            <a:r>
              <a:rPr lang="fr-FR" b="1" dirty="0" smtClean="0"/>
              <a:t>pré-analyse qualitative</a:t>
            </a:r>
            <a:r>
              <a:rPr lang="fr-FR" dirty="0" smtClean="0"/>
              <a:t> de la solution vis-à-vis des exigences du Programme (</a:t>
            </a:r>
            <a:r>
              <a:rPr lang="fr-FR" b="1" dirty="0" smtClean="0"/>
              <a:t>fonctionnalité, faisabilité technique, impact sur l’exploitation et la maintenance, impact sur la qualité environnementale</a:t>
            </a:r>
            <a:r>
              <a:rPr lang="fr-FR" dirty="0" smtClean="0"/>
              <a:t>),</a:t>
            </a:r>
          </a:p>
          <a:p>
            <a:pPr marL="285750" indent="-285750" algn="just">
              <a:buFontTx/>
              <a:buChar char="-"/>
            </a:pPr>
            <a:endParaRPr lang="fr-FR" sz="1000" dirty="0" smtClean="0"/>
          </a:p>
          <a:p>
            <a:pPr marL="285750" indent="-285750" algn="just">
              <a:buFontTx/>
              <a:buChar char="-"/>
            </a:pPr>
            <a:r>
              <a:rPr lang="fr-FR" i="1" u="sng" dirty="0" smtClean="0"/>
              <a:t>2</a:t>
            </a:r>
            <a:r>
              <a:rPr lang="fr-FR" i="1" u="sng" baseline="30000" dirty="0" smtClean="0"/>
              <a:t>ème</a:t>
            </a:r>
            <a:r>
              <a:rPr lang="fr-FR" i="1" u="sng" dirty="0" smtClean="0"/>
              <a:t> étape </a:t>
            </a:r>
            <a:r>
              <a:rPr lang="fr-FR" i="1" u="sng" dirty="0"/>
              <a:t>: </a:t>
            </a:r>
            <a:r>
              <a:rPr lang="fr-FR" b="1" dirty="0" smtClean="0"/>
              <a:t>analyse </a:t>
            </a:r>
            <a:r>
              <a:rPr lang="fr-FR" b="1" dirty="0"/>
              <a:t>qualitative </a:t>
            </a:r>
            <a:r>
              <a:rPr lang="fr-FR" dirty="0" smtClean="0"/>
              <a:t>en cout global des solutions retenues à l’étape n°1 de </a:t>
            </a:r>
            <a:r>
              <a:rPr lang="fr-FR" dirty="0"/>
              <a:t>la solution vis-à-vis des exigences du Programme </a:t>
            </a:r>
            <a:r>
              <a:rPr lang="fr-FR" dirty="0" smtClean="0"/>
              <a:t>(</a:t>
            </a:r>
            <a:r>
              <a:rPr lang="fr-FR" b="1" dirty="0" smtClean="0"/>
              <a:t>impact sur le cout des travaux (investissement), sur la performance énergétique, sur l’exploitation et la maintenance, sur le GER</a:t>
            </a:r>
            <a:r>
              <a:rPr lang="fr-FR" dirty="0" smtClean="0"/>
              <a:t>),</a:t>
            </a:r>
          </a:p>
          <a:p>
            <a:pPr marL="285750" indent="-285750" algn="just">
              <a:buFontTx/>
              <a:buChar char="-"/>
            </a:pPr>
            <a:endParaRPr lang="fr-FR" sz="1000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Validation de la solution par le Maitre d’ouvrage en fonction des résultats présentés et argumentés à l’étape n°2,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9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12068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0080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 d’une Fiche Cout Global Elémentaire UNIFORMAT II 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(Fiche B30-1) : </a:t>
            </a:r>
          </a:p>
          <a:p>
            <a:pPr algn="ctr"/>
            <a:r>
              <a:rPr lang="fr-FR" dirty="0" smtClean="0"/>
              <a:t>Choix du type de protection d’étanchéité de la toiture terrasse de la zone Enseignement /Entreprise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/>
          <a:stretch/>
        </p:blipFill>
        <p:spPr>
          <a:xfrm rot="16200000">
            <a:off x="3366827" y="1187977"/>
            <a:ext cx="5699060" cy="4543626"/>
          </a:xfrm>
          <a:prstGeom prst="rect">
            <a:avLst/>
          </a:prstGeom>
        </p:spPr>
      </p:pic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Approche en Cout Global en Phase Conception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235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272808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dirty="0" smtClean="0">
                <a:latin typeface="DINOT-Black" pitchFamily="34" charset="0"/>
              </a:rPr>
              <a:t>Plan Toulouse Campus</a:t>
            </a:r>
            <a:br>
              <a:rPr lang="fr-FR" sz="3200" dirty="0" smtClean="0">
                <a:latin typeface="DINOT-Black" pitchFamily="34" charset="0"/>
              </a:rPr>
            </a:br>
            <a:r>
              <a:rPr lang="fr-FR" sz="1800" dirty="0" smtClean="0">
                <a:latin typeface="DINOT-Black" pitchFamily="34" charset="0"/>
              </a:rPr>
              <a:t>Opération Pôle </a:t>
            </a:r>
            <a:r>
              <a:rPr lang="fr-FR" sz="1800" dirty="0" err="1" smtClean="0">
                <a:latin typeface="DINOT-Black" pitchFamily="34" charset="0"/>
              </a:rPr>
              <a:t>AgroBiosciences</a:t>
            </a:r>
            <a:r>
              <a:rPr lang="fr-FR" sz="1800" dirty="0" smtClean="0">
                <a:latin typeface="DINOT-Black" pitchFamily="34" charset="0"/>
              </a:rPr>
              <a:t> - A</a:t>
            </a:r>
            <a:endParaRPr lang="fr-FR" dirty="0" smtClean="0">
              <a:latin typeface="DINOT-Black" pitchFamily="34" charset="0"/>
            </a:endParaRPr>
          </a:p>
        </p:txBody>
      </p:sp>
      <p:pic>
        <p:nvPicPr>
          <p:cNvPr id="14" name="Picture 2" descr="https://scontent-b.xx.fbcdn.net/hphotos-xfp1/t1.0-9/s403x403/10150785_644996508881268_52044930561223707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6" y="188640"/>
            <a:ext cx="196075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05840" y="1700808"/>
            <a:ext cx="83618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◘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Arial" charset="0"/>
              <a:buChar char="∂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#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I-  Contexte de l’Opération </a:t>
            </a: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II- </a:t>
            </a: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Mise </a:t>
            </a: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en place du coût global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III- </a:t>
            </a: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Phase </a:t>
            </a: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Programmation-Conception</a:t>
            </a: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IV- Phase Travaux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i="1" dirty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V- Phase Exploitation</a:t>
            </a:r>
            <a:endParaRPr lang="fr-FR" sz="14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75983" y="5585149"/>
            <a:ext cx="8472431" cy="1167978"/>
            <a:chOff x="275983" y="5585149"/>
            <a:chExt cx="8472431" cy="116797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828830"/>
              <a:ext cx="3247192" cy="5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34" y="5828830"/>
              <a:ext cx="720080" cy="58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30" y="5585149"/>
              <a:ext cx="2131947" cy="116797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3" y="5649872"/>
              <a:ext cx="2131947" cy="106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1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048672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0080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 d’une Fiche Cout Global Elémentaire UNIFORMAT II 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(Fiche B30-1) : </a:t>
            </a:r>
          </a:p>
          <a:p>
            <a:pPr algn="ctr"/>
            <a:r>
              <a:rPr lang="fr-FR" dirty="0" smtClean="0"/>
              <a:t>Choix du type de protection d’étanchéité de la toiture terrasse de la zone Enseignement /Entreprise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1535"/>
          <a:stretch/>
        </p:blipFill>
        <p:spPr>
          <a:xfrm rot="16200000">
            <a:off x="3343333" y="1324844"/>
            <a:ext cx="5637118" cy="4309050"/>
          </a:xfrm>
          <a:prstGeom prst="rect">
            <a:avLst/>
          </a:prstGeom>
        </p:spPr>
      </p:pic>
      <p:sp>
        <p:nvSpPr>
          <p:cNvPr id="7" name="Titre 2"/>
          <p:cNvSpPr txBox="1">
            <a:spLocks/>
          </p:cNvSpPr>
          <p:nvPr/>
        </p:nvSpPr>
        <p:spPr>
          <a:xfrm>
            <a:off x="323528" y="116632"/>
            <a:ext cx="864096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/>
              <a:t>Approche en Cout Global en Phase Conception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590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Approche en Cout </a:t>
            </a:r>
            <a:r>
              <a:rPr lang="fr-FR" sz="2800" dirty="0"/>
              <a:t>Global en Phase Conception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5976664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Camps - Opération Pôle AgroBiosciences –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0080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 d’une Fiche Cout Global Elémentaire UNIFORMAT II 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(Fiche B30-1) : </a:t>
            </a:r>
          </a:p>
          <a:p>
            <a:pPr algn="ctr"/>
            <a:r>
              <a:rPr lang="fr-FR" dirty="0" smtClean="0"/>
              <a:t>Choix du type de protection d’étanchéité de la toiture terrasse de la zone Enseignement /Entreprise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5494" y="1303412"/>
            <a:ext cx="5769208" cy="43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768752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8367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d’une Fiche Cout Global Elémentaire UNIFORMAT II (Fiche B30-1) : Choix du type de protection d’étanchéité de la toiture terrasse de la zone Enseignement/Entreprise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60042"/>
            <a:ext cx="7812360" cy="4574422"/>
          </a:xfrm>
          <a:prstGeom prst="rect">
            <a:avLst/>
          </a:prstGeom>
        </p:spPr>
      </p:pic>
      <p:sp>
        <p:nvSpPr>
          <p:cNvPr id="7" name="Titre 2"/>
          <p:cNvSpPr txBox="1">
            <a:spLocks/>
          </p:cNvSpPr>
          <p:nvPr/>
        </p:nvSpPr>
        <p:spPr>
          <a:xfrm>
            <a:off x="323528" y="116632"/>
            <a:ext cx="864096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/>
              <a:t>Approche en Cout Global en Phase Conception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978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3816424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Coûts Phase APD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2739" y="1744814"/>
            <a:ext cx="6444209" cy="3553719"/>
          </a:xfrm>
          <a:prstGeom prst="rect">
            <a:avLst/>
          </a:prstGeom>
        </p:spPr>
      </p:pic>
      <p:sp>
        <p:nvSpPr>
          <p:cNvPr id="6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1600" y="836712"/>
            <a:ext cx="2808312" cy="5524144"/>
          </a:xfrm>
        </p:spPr>
        <p:txBody>
          <a:bodyPr/>
          <a:lstStyle/>
          <a:p>
            <a:pPr marL="0" indent="0">
              <a:buNone/>
            </a:pPr>
            <a:endParaRPr lang="fr-FR" sz="1600" b="0" i="1" u="sng" dirty="0" smtClean="0"/>
          </a:p>
          <a:p>
            <a:pPr marL="0" indent="0">
              <a:buNone/>
            </a:pPr>
            <a:endParaRPr lang="fr-FR" sz="1600" b="0" i="1" u="sng" dirty="0"/>
          </a:p>
          <a:p>
            <a:pPr marL="0" indent="0">
              <a:buNone/>
            </a:pPr>
            <a:r>
              <a:rPr lang="fr-FR" sz="1600" b="0" i="1" u="sng" dirty="0" smtClean="0"/>
              <a:t>Selon données du Programme</a:t>
            </a:r>
          </a:p>
          <a:p>
            <a:pPr marL="0" indent="0">
              <a:buNone/>
            </a:pPr>
            <a:endParaRPr lang="fr-FR" sz="1600" b="0" dirty="0" smtClean="0"/>
          </a:p>
          <a:p>
            <a:pPr marL="0" indent="0">
              <a:buNone/>
            </a:pPr>
            <a:r>
              <a:rPr lang="fr-FR" sz="1600" b="0" dirty="0" smtClean="0"/>
              <a:t>Prévisionnel Travaux </a:t>
            </a:r>
          </a:p>
          <a:p>
            <a:pPr marL="0" indent="0">
              <a:buNone/>
            </a:pPr>
            <a:r>
              <a:rPr lang="fr-FR" sz="1600" b="0" dirty="0" smtClean="0"/>
              <a:t>3 500 000 € HT</a:t>
            </a:r>
          </a:p>
          <a:p>
            <a:pPr marL="0" indent="0">
              <a:buNone/>
            </a:pPr>
            <a:endParaRPr lang="fr-FR" sz="1600" b="0" dirty="0" smtClean="0"/>
          </a:p>
          <a:p>
            <a:pPr marL="0" indent="0">
              <a:buNone/>
            </a:pPr>
            <a:r>
              <a:rPr lang="fr-FR" sz="1600" b="0" dirty="0" smtClean="0"/>
              <a:t>Estimation APD en base</a:t>
            </a:r>
          </a:p>
          <a:p>
            <a:pPr marL="0" indent="0">
              <a:buNone/>
            </a:pPr>
            <a:r>
              <a:rPr lang="fr-FR" sz="1600" b="0" dirty="0" smtClean="0"/>
              <a:t>3 548 000 € HT  </a:t>
            </a:r>
          </a:p>
          <a:p>
            <a:pPr marL="0" indent="0">
              <a:buNone/>
            </a:pPr>
            <a:r>
              <a:rPr lang="fr-FR" sz="1600" b="0" dirty="0" smtClean="0"/>
              <a:t>+1,37 %</a:t>
            </a:r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r>
              <a:rPr lang="fr-FR" sz="1600" b="0" dirty="0"/>
              <a:t>Estimation APD en </a:t>
            </a:r>
            <a:r>
              <a:rPr lang="fr-FR" sz="1600" b="0" dirty="0" smtClean="0"/>
              <a:t>base + coût global</a:t>
            </a:r>
            <a:endParaRPr lang="fr-FR" sz="1600" b="0" dirty="0"/>
          </a:p>
          <a:p>
            <a:pPr marL="0" indent="0">
              <a:buNone/>
            </a:pPr>
            <a:r>
              <a:rPr lang="fr-FR" sz="1600" b="0" dirty="0"/>
              <a:t>3 </a:t>
            </a:r>
            <a:r>
              <a:rPr lang="fr-FR" sz="1600" b="0" dirty="0" smtClean="0"/>
              <a:t>629 </a:t>
            </a:r>
            <a:r>
              <a:rPr lang="fr-FR" sz="1600" b="0" dirty="0"/>
              <a:t>000 € </a:t>
            </a:r>
            <a:r>
              <a:rPr lang="fr-FR" sz="1600" b="0" dirty="0" smtClean="0"/>
              <a:t>HT</a:t>
            </a:r>
          </a:p>
          <a:p>
            <a:pPr marL="0" indent="0">
              <a:buNone/>
            </a:pPr>
            <a:r>
              <a:rPr lang="fr-FR" sz="1600" b="0" dirty="0" smtClean="0"/>
              <a:t>+3,69%</a:t>
            </a:r>
            <a:endParaRPr lang="fr-FR" sz="1600" b="0" dirty="0"/>
          </a:p>
          <a:p>
            <a:pPr marL="0" indent="0">
              <a:buNone/>
            </a:pPr>
            <a:endParaRPr lang="fr-FR" sz="1600" b="0" dirty="0" smtClean="0"/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endParaRPr lang="fr-FR" sz="1600" b="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b="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5" y="5229200"/>
            <a:ext cx="4320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Argumentaire MOE + flexibilité </a:t>
            </a:r>
            <a:r>
              <a:rPr lang="fr-FR" sz="1600" b="1" dirty="0"/>
              <a:t>de financement entre l’Investissement et le GER</a:t>
            </a:r>
            <a:endParaRPr lang="fr-FR" sz="1600" dirty="0"/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sz="1600" b="1" dirty="0" smtClean="0"/>
              <a:t>Validation estimation base + coût global 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sz="1600" b="1" dirty="0" smtClean="0"/>
              <a:t> Capacité MOA à travailler réellement en coût global</a:t>
            </a:r>
          </a:p>
        </p:txBody>
      </p:sp>
    </p:spTree>
    <p:extLst>
      <p:ext uri="{BB962C8B-B14F-4D97-AF65-F5344CB8AC3E}">
        <p14:creationId xmlns:p14="http://schemas.microsoft.com/office/powerpoint/2010/main" val="32742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51520" y="1556792"/>
            <a:ext cx="8748464" cy="46805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400" b="0" dirty="0" smtClean="0"/>
              <a:t>Réelle stratégie Immobilière</a:t>
            </a:r>
            <a:r>
              <a:rPr lang="fr-FR" sz="2400" b="0" dirty="0"/>
              <a:t> </a:t>
            </a:r>
            <a:r>
              <a:rPr lang="fr-FR" sz="2400" b="0" dirty="0" smtClean="0"/>
              <a:t>couplée à une vraie politique de site </a:t>
            </a:r>
          </a:p>
          <a:p>
            <a:r>
              <a:rPr lang="fr-FR" sz="2400" b="0" dirty="0" smtClean="0"/>
              <a:t>Gros travail d’équipes et de nombreux échanges</a:t>
            </a:r>
            <a:endParaRPr lang="fr-FR" sz="2400" b="0" dirty="0"/>
          </a:p>
          <a:p>
            <a:r>
              <a:rPr lang="fr-FR" sz="2400" b="0" dirty="0" smtClean="0"/>
              <a:t>Beaucoup de temps investi</a:t>
            </a:r>
          </a:p>
          <a:p>
            <a:r>
              <a:rPr lang="fr-FR" sz="2400" dirty="0" smtClean="0"/>
              <a:t>Disponibilité et proximité </a:t>
            </a:r>
            <a:r>
              <a:rPr lang="fr-FR" sz="2400" b="0" dirty="0" smtClean="0"/>
              <a:t>du conducteur d’opération nécessaire</a:t>
            </a:r>
          </a:p>
          <a:p>
            <a:r>
              <a:rPr lang="fr-FR" sz="2400" b="0" dirty="0" smtClean="0"/>
              <a:t>Maitre d’œuvre </a:t>
            </a:r>
            <a:r>
              <a:rPr lang="fr-FR" sz="2400" dirty="0" smtClean="0"/>
              <a:t>sceptique</a:t>
            </a:r>
            <a:r>
              <a:rPr lang="fr-FR" sz="2400" b="0" dirty="0" smtClean="0"/>
              <a:t> sur l’application réelle du coût global mais apt</a:t>
            </a:r>
            <a:r>
              <a:rPr lang="fr-FR" sz="2400" dirty="0" smtClean="0"/>
              <a:t>e à l’écoute </a:t>
            </a:r>
          </a:p>
          <a:p>
            <a:r>
              <a:rPr lang="fr-FR" sz="2400" dirty="0" smtClean="0"/>
              <a:t>Temps alloué à chaque phase (ESQ/APS/APD/PRO/DCE) à ne pas négliger</a:t>
            </a:r>
            <a:endParaRPr lang="fr-FR" sz="2400" b="0" dirty="0" smtClean="0"/>
          </a:p>
          <a:p>
            <a:endParaRPr lang="fr-FR" sz="2400" dirty="0"/>
          </a:p>
          <a:p>
            <a:pPr lvl="1" algn="ctr"/>
            <a:r>
              <a:rPr lang="fr-FR" sz="2400" b="1" dirty="0" smtClean="0"/>
              <a:t>Travail extrêmement enrichissant à mettre en place dès le début d’un projet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582612"/>
          </a:xfrm>
        </p:spPr>
        <p:txBody>
          <a:bodyPr>
            <a:noAutofit/>
          </a:bodyPr>
          <a:lstStyle/>
          <a:p>
            <a:r>
              <a:rPr lang="fr-FR" sz="3200" dirty="0" smtClean="0"/>
              <a:t>Retour</a:t>
            </a:r>
            <a:r>
              <a:rPr lang="fr-FR" sz="3600" dirty="0" smtClean="0"/>
              <a:t> d’expérience après Phase Conception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247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272808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dirty="0" smtClean="0">
                <a:latin typeface="DINOT-Black" pitchFamily="34" charset="0"/>
              </a:rPr>
              <a:t>Plan Toulouse Campus</a:t>
            </a:r>
            <a:br>
              <a:rPr lang="fr-FR" sz="3200" dirty="0" smtClean="0">
                <a:latin typeface="DINOT-Black" pitchFamily="34" charset="0"/>
              </a:rPr>
            </a:br>
            <a:r>
              <a:rPr lang="fr-FR" sz="1800" dirty="0" smtClean="0">
                <a:latin typeface="DINOT-Black" pitchFamily="34" charset="0"/>
              </a:rPr>
              <a:t>Opération Pôle </a:t>
            </a:r>
            <a:r>
              <a:rPr lang="fr-FR" sz="1800" dirty="0" err="1" smtClean="0">
                <a:latin typeface="DINOT-Black" pitchFamily="34" charset="0"/>
              </a:rPr>
              <a:t>AgroBiosciences</a:t>
            </a:r>
            <a:r>
              <a:rPr lang="fr-FR" sz="1800" dirty="0" smtClean="0">
                <a:latin typeface="DINOT-Black" pitchFamily="34" charset="0"/>
              </a:rPr>
              <a:t> - A</a:t>
            </a:r>
            <a:endParaRPr lang="fr-FR" dirty="0" smtClean="0">
              <a:latin typeface="DINOT-Black" pitchFamily="34" charset="0"/>
            </a:endParaRPr>
          </a:p>
        </p:txBody>
      </p:sp>
      <p:pic>
        <p:nvPicPr>
          <p:cNvPr id="14" name="Picture 2" descr="https://scontent-b.xx.fbcdn.net/hphotos-xfp1/t1.0-9/s403x403/10150785_644996508881268_52044930561223707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6" y="188640"/>
            <a:ext cx="196075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05840" y="1700808"/>
            <a:ext cx="83618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◘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Arial" charset="0"/>
              <a:buChar char="∂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#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I-  Contexte de l’Opération 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II- Mise en place du coût global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III- Phase Programmation-Conception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IV- Phase Travaux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i="1" dirty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V- Phase Exploitation</a:t>
            </a:r>
            <a:endParaRPr lang="fr-FR" sz="14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75983" y="5585149"/>
            <a:ext cx="8472431" cy="1167978"/>
            <a:chOff x="275983" y="5585149"/>
            <a:chExt cx="8472431" cy="116797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828830"/>
              <a:ext cx="3247192" cy="5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34" y="5828830"/>
              <a:ext cx="720080" cy="58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30" y="5585149"/>
              <a:ext cx="2131947" cy="116797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3" y="5649872"/>
              <a:ext cx="2131947" cy="106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12068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Approche en Cout Global en Phase Travaux</a:t>
            </a:r>
            <a:endParaRPr lang="fr-FR" sz="2800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253068" y="728538"/>
            <a:ext cx="8712968" cy="5760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 smtClean="0">
                <a:solidFill>
                  <a:srgbClr val="125C9A"/>
                </a:solidFill>
              </a:rPr>
              <a:t>Allotissement du projet en 7 </a:t>
            </a:r>
            <a:r>
              <a:rPr lang="fr-FR" sz="2400" dirty="0" smtClean="0">
                <a:solidFill>
                  <a:srgbClr val="125C9A"/>
                </a:solidFill>
              </a:rPr>
              <a:t>lots pour permettre proposition</a:t>
            </a:r>
            <a:endParaRPr lang="fr-FR" sz="2400" dirty="0" smtClean="0">
              <a:solidFill>
                <a:srgbClr val="125C9A"/>
              </a:solidFill>
            </a:endParaRPr>
          </a:p>
          <a:p>
            <a:pPr lvl="2"/>
            <a:r>
              <a:rPr lang="fr-FR" sz="2400" dirty="0" smtClean="0"/>
              <a:t>Lot 1 : VRD/espaces verts</a:t>
            </a:r>
          </a:p>
          <a:p>
            <a:pPr lvl="2"/>
            <a:r>
              <a:rPr lang="fr-FR" sz="2400" dirty="0"/>
              <a:t>Lot </a:t>
            </a:r>
            <a:r>
              <a:rPr lang="fr-FR" sz="2400" dirty="0" smtClean="0"/>
              <a:t>2 : GO/Charpente/Etanchéité/Sols durs</a:t>
            </a:r>
          </a:p>
          <a:p>
            <a:pPr lvl="2"/>
            <a:r>
              <a:rPr lang="fr-FR" sz="2400" dirty="0" smtClean="0"/>
              <a:t>Lot 3 : Menuiseries extérieures</a:t>
            </a:r>
          </a:p>
          <a:p>
            <a:pPr lvl="2"/>
            <a:r>
              <a:rPr lang="fr-FR" sz="2400" dirty="0" smtClean="0"/>
              <a:t>Lot 4 : Menuiseries intérieures et faux-plafonds </a:t>
            </a:r>
          </a:p>
          <a:p>
            <a:pPr lvl="2"/>
            <a:r>
              <a:rPr lang="fr-FR" sz="2400" dirty="0" smtClean="0"/>
              <a:t>Lot 5 : Peinture</a:t>
            </a:r>
          </a:p>
          <a:p>
            <a:pPr lvl="2"/>
            <a:r>
              <a:rPr lang="fr-FR" sz="2400" dirty="0" smtClean="0"/>
              <a:t>Lot 6 : CVC/Plomberie/Electricité/Fluides spéciaux</a:t>
            </a:r>
          </a:p>
          <a:p>
            <a:pPr lvl="2"/>
            <a:r>
              <a:rPr lang="fr-FR" sz="2400" dirty="0" smtClean="0"/>
              <a:t>Lot 7 : Ascenseur</a:t>
            </a:r>
            <a:endParaRPr lang="fr-FR" sz="2400" dirty="0"/>
          </a:p>
          <a:p>
            <a:pPr lvl="3"/>
            <a:endParaRPr lang="fr-FR" sz="800" dirty="0" smtClean="0"/>
          </a:p>
          <a:p>
            <a:pPr lvl="1"/>
            <a:r>
              <a:rPr lang="fr-FR" sz="2400" dirty="0" smtClean="0">
                <a:solidFill>
                  <a:srgbClr val="125C9A"/>
                </a:solidFill>
              </a:rPr>
              <a:t>Phase de négociation / Critère valeur technique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Note </a:t>
            </a:r>
            <a:r>
              <a:rPr lang="fr-FR" sz="2000" dirty="0">
                <a:solidFill>
                  <a:schemeClr val="tx1"/>
                </a:solidFill>
              </a:rPr>
              <a:t>explicite </a:t>
            </a:r>
            <a:r>
              <a:rPr lang="fr-FR" sz="2000" dirty="0" smtClean="0">
                <a:solidFill>
                  <a:schemeClr val="tx1"/>
                </a:solidFill>
              </a:rPr>
              <a:t>Moyens </a:t>
            </a:r>
            <a:r>
              <a:rPr lang="fr-FR" sz="2000" dirty="0">
                <a:solidFill>
                  <a:schemeClr val="tx1"/>
                </a:solidFill>
              </a:rPr>
              <a:t>et méthodologie d’autocontrôle </a:t>
            </a:r>
            <a:r>
              <a:rPr lang="fr-FR" sz="2000" dirty="0" smtClean="0">
                <a:solidFill>
                  <a:schemeClr val="tx1"/>
                </a:solidFill>
              </a:rPr>
              <a:t>proposés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Note </a:t>
            </a:r>
            <a:r>
              <a:rPr lang="fr-FR" sz="2000" dirty="0">
                <a:solidFill>
                  <a:schemeClr val="tx1"/>
                </a:solidFill>
              </a:rPr>
              <a:t>explicite sur l’intégration de la démarche environnementale 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Note </a:t>
            </a:r>
            <a:r>
              <a:rPr lang="fr-FR" sz="2000" dirty="0"/>
              <a:t>explicite </a:t>
            </a:r>
            <a:r>
              <a:rPr lang="fr-FR" sz="2000" dirty="0" smtClean="0"/>
              <a:t>dans </a:t>
            </a:r>
            <a:r>
              <a:rPr lang="fr-FR" sz="2000" dirty="0"/>
              <a:t>le cadre de la démarche engagée en terme de coût </a:t>
            </a:r>
            <a:r>
              <a:rPr lang="fr-FR" sz="2000" dirty="0" smtClean="0"/>
              <a:t>global (compréhension besoins </a:t>
            </a:r>
            <a:r>
              <a:rPr lang="fr-FR" sz="2000" dirty="0"/>
              <a:t>et </a:t>
            </a:r>
            <a:r>
              <a:rPr lang="fr-FR" sz="2000" dirty="0" smtClean="0"/>
              <a:t>enjeux/choix techniques/exploitation-maintenance …)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509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12068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Approche en Cout Global en Phase Travaux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73138" y="908720"/>
            <a:ext cx="849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Extrait de l’Annexe 4 du CCTP Spécifications Exploitation-Maintenance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7528"/>
            <a:ext cx="8515236" cy="4068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9439" y="5713133"/>
            <a:ext cx="9393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b="1" dirty="0"/>
              <a:t>=&gt; </a:t>
            </a:r>
            <a:r>
              <a:rPr lang="fr-FR" sz="2000" b="1" dirty="0" smtClean="0"/>
              <a:t>Dès l’appel d’offres les exigences d’exploitation-maintenance sont mentionnées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30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12068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Approche en Cout Global en Phase Travaux</a:t>
            </a:r>
            <a:endParaRPr lang="fr-FR" sz="2800" dirty="0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0" y="992145"/>
            <a:ext cx="9144000" cy="51125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Suivi administratif /financier et technique de l’Opération avec notion de coût global dans toutes les Fiches Techniques Modificatives</a:t>
            </a:r>
            <a:endParaRPr lang="fr-FR" sz="2400" dirty="0"/>
          </a:p>
          <a:p>
            <a:endParaRPr lang="fr-FR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110 FTM pour un montant d’environ 402k€ et dont 313k€ demandés par le MOA pour améliorer la qualité où s’adapter à l’existant =&gt; mise en </a:t>
            </a:r>
            <a:r>
              <a:rPr lang="fr-FR" sz="2200" dirty="0" err="1" smtClean="0"/>
              <a:t>oeuvre</a:t>
            </a:r>
            <a:r>
              <a:rPr lang="fr-FR" sz="2200" dirty="0" smtClean="0"/>
              <a:t> du coût global élargi selon 2 </a:t>
            </a:r>
            <a:r>
              <a:rPr lang="fr-FR" sz="2200" dirty="0"/>
              <a:t>thématiques </a:t>
            </a:r>
            <a:r>
              <a:rPr lang="fr-FR" sz="22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dirty="0"/>
          </a:p>
          <a:p>
            <a:pPr lvl="1"/>
            <a:r>
              <a:rPr lang="fr-FR" sz="2200" dirty="0" smtClean="0"/>
              <a:t>	◘ </a:t>
            </a:r>
            <a:r>
              <a:rPr lang="fr-FR" sz="2200" dirty="0"/>
              <a:t>l’amélioration du fonctionnement </a:t>
            </a:r>
            <a:r>
              <a:rPr lang="fr-FR" sz="2200" dirty="0" smtClean="0"/>
              <a:t>sur </a:t>
            </a:r>
            <a:r>
              <a:rPr lang="fr-FR" sz="2200" dirty="0"/>
              <a:t>l’ensemble du </a:t>
            </a:r>
            <a:r>
              <a:rPr lang="fr-FR" sz="2200" dirty="0" smtClean="0"/>
              <a:t>site :</a:t>
            </a:r>
          </a:p>
          <a:p>
            <a:pPr lvl="1"/>
            <a:r>
              <a:rPr lang="fr-FR" sz="2200" dirty="0" smtClean="0"/>
              <a:t>=&gt; regroupement </a:t>
            </a:r>
            <a:r>
              <a:rPr lang="fr-FR" sz="2200" dirty="0"/>
              <a:t>et uniformisation </a:t>
            </a:r>
            <a:r>
              <a:rPr lang="fr-FR" sz="2200" dirty="0" smtClean="0"/>
              <a:t>du système GTC et du </a:t>
            </a:r>
            <a:r>
              <a:rPr lang="fr-FR" sz="2200" dirty="0"/>
              <a:t>contrôle d’accès,</a:t>
            </a:r>
          </a:p>
          <a:p>
            <a:pPr lvl="1"/>
            <a:r>
              <a:rPr lang="fr-FR" sz="2200" dirty="0" smtClean="0"/>
              <a:t>=&gt; relocalisation </a:t>
            </a:r>
            <a:r>
              <a:rPr lang="fr-FR" sz="2200" dirty="0"/>
              <a:t>et centralisation de la surveillance des installations techniques</a:t>
            </a:r>
          </a:p>
          <a:p>
            <a:pPr lvl="1"/>
            <a:r>
              <a:rPr lang="fr-FR" sz="2200" dirty="0"/>
              <a:t>et des activités liées à la </a:t>
            </a:r>
            <a:r>
              <a:rPr lang="fr-FR" sz="2200" dirty="0" smtClean="0"/>
              <a:t>logistique à l’accueil.</a:t>
            </a:r>
          </a:p>
          <a:p>
            <a:pPr lvl="1"/>
            <a:endParaRPr lang="fr-FR" sz="2200" dirty="0"/>
          </a:p>
          <a:p>
            <a:pPr lvl="1"/>
            <a:r>
              <a:rPr lang="fr-FR" sz="2200" dirty="0"/>
              <a:t>	</a:t>
            </a:r>
            <a:r>
              <a:rPr lang="fr-FR" sz="2200" dirty="0" smtClean="0"/>
              <a:t>◘ </a:t>
            </a:r>
            <a:r>
              <a:rPr lang="fr-FR" sz="2200" dirty="0"/>
              <a:t>le confort : gestion des flux : </a:t>
            </a:r>
            <a:endParaRPr lang="fr-FR" sz="2200" dirty="0" smtClean="0"/>
          </a:p>
          <a:p>
            <a:pPr lvl="1"/>
            <a:r>
              <a:rPr lang="fr-FR" sz="2200" dirty="0" smtClean="0"/>
              <a:t>=&gt; adaptation </a:t>
            </a:r>
            <a:r>
              <a:rPr lang="fr-FR" sz="2200" dirty="0"/>
              <a:t>de la façade existante </a:t>
            </a:r>
            <a:r>
              <a:rPr lang="fr-FR" sz="2200" dirty="0" smtClean="0"/>
              <a:t>afin d’améliorer </a:t>
            </a:r>
            <a:r>
              <a:rPr lang="fr-FR" sz="2200" dirty="0"/>
              <a:t>la liaison entre les </a:t>
            </a:r>
            <a:r>
              <a:rPr lang="fr-FR" sz="2200" dirty="0" smtClean="0"/>
              <a:t>bâtiments</a:t>
            </a:r>
            <a:r>
              <a:rPr lang="fr-FR" sz="2200" dirty="0"/>
              <a:t>, </a:t>
            </a:r>
            <a:endParaRPr lang="fr-FR" sz="2200" dirty="0" smtClean="0"/>
          </a:p>
          <a:p>
            <a:pPr lvl="1"/>
            <a:r>
              <a:rPr lang="fr-FR" sz="2200" dirty="0" smtClean="0"/>
              <a:t>=&gt; mise </a:t>
            </a:r>
            <a:r>
              <a:rPr lang="fr-FR" sz="2200" dirty="0"/>
              <a:t>en conformité </a:t>
            </a:r>
            <a:r>
              <a:rPr lang="fr-FR" sz="2200" dirty="0" smtClean="0"/>
              <a:t>de l’accès principal selon l’</a:t>
            </a:r>
            <a:r>
              <a:rPr lang="fr-FR" sz="2200" dirty="0" err="1" smtClean="0"/>
              <a:t>Ad’Ap</a:t>
            </a:r>
            <a:r>
              <a:rPr lang="fr-FR" sz="2200" dirty="0" smtClean="0"/>
              <a:t>.</a:t>
            </a:r>
          </a:p>
          <a:p>
            <a:pPr lvl="1"/>
            <a:endParaRPr lang="fr-FR" sz="2200" dirty="0"/>
          </a:p>
          <a:p>
            <a:pPr lvl="1"/>
            <a:r>
              <a:rPr lang="fr-FR" sz="2200" b="1" dirty="0" smtClean="0"/>
              <a:t>=&gt; Financement possible grâce à un suivi précis et une gestion fine des dépenses</a:t>
            </a:r>
          </a:p>
        </p:txBody>
      </p:sp>
    </p:spTree>
    <p:extLst>
      <p:ext uri="{BB962C8B-B14F-4D97-AF65-F5344CB8AC3E}">
        <p14:creationId xmlns:p14="http://schemas.microsoft.com/office/powerpoint/2010/main" val="7078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51520" y="1556792"/>
            <a:ext cx="8748464" cy="46805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/>
              <a:t>Réflexions sur variantes au CCTP difficiles à amorcer</a:t>
            </a:r>
          </a:p>
          <a:p>
            <a:r>
              <a:rPr lang="fr-FR" sz="2400" dirty="0"/>
              <a:t>Impératif planning pour la </a:t>
            </a:r>
            <a:r>
              <a:rPr lang="fr-FR" sz="2400" dirty="0" smtClean="0"/>
              <a:t>construction = frein pour modifications</a:t>
            </a:r>
          </a:p>
          <a:p>
            <a:endParaRPr lang="fr-FR" sz="2400" dirty="0" smtClean="0"/>
          </a:p>
          <a:p>
            <a:r>
              <a:rPr lang="fr-FR" sz="2400" dirty="0" smtClean="0"/>
              <a:t>Services des Entreprises trop </a:t>
            </a:r>
            <a:r>
              <a:rPr lang="fr-FR" sz="2400" dirty="0"/>
              <a:t>scindés entre conception et </a:t>
            </a:r>
            <a:r>
              <a:rPr lang="fr-FR" sz="2400" dirty="0" smtClean="0"/>
              <a:t>exploitation/maintenance</a:t>
            </a:r>
          </a:p>
          <a:p>
            <a:endParaRPr lang="fr-FR" sz="2400" dirty="0" smtClean="0"/>
          </a:p>
          <a:p>
            <a:r>
              <a:rPr lang="fr-FR" sz="2400" dirty="0" smtClean="0"/>
              <a:t>Prise en compte des demandes clients avec vision exploitation à apporter par le Conducteur </a:t>
            </a:r>
            <a:r>
              <a:rPr lang="fr-FR" sz="2400" dirty="0" smtClean="0"/>
              <a:t>d’Opération</a:t>
            </a:r>
          </a:p>
          <a:p>
            <a:endParaRPr lang="fr-FR" sz="2400" dirty="0"/>
          </a:p>
          <a:p>
            <a:r>
              <a:rPr lang="fr-FR" sz="2400" b="1" dirty="0" smtClean="0">
                <a:solidFill>
                  <a:schemeClr val="tx1"/>
                </a:solidFill>
              </a:rPr>
              <a:t>Conducteur d’opération MOA/Exploitant =&gt; vision globale pour saisir les opportunités</a:t>
            </a:r>
            <a:endParaRPr lang="fr-FR" sz="2400" b="1" dirty="0" smtClean="0">
              <a:solidFill>
                <a:schemeClr val="tx1"/>
              </a:solidFill>
            </a:endParaRPr>
          </a:p>
          <a:p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582612"/>
          </a:xfrm>
        </p:spPr>
        <p:txBody>
          <a:bodyPr>
            <a:noAutofit/>
          </a:bodyPr>
          <a:lstStyle/>
          <a:p>
            <a:r>
              <a:rPr lang="fr-FR" sz="3600" dirty="0" smtClean="0"/>
              <a:t>Retour d’expérience après travaux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710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23528" y="1217306"/>
            <a:ext cx="8820472" cy="5236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dirty="0" smtClean="0"/>
              <a:t>Le </a:t>
            </a:r>
            <a:r>
              <a:rPr lang="fr-FR" sz="2000" dirty="0"/>
              <a:t>projet de l’Université de Toulouse s'articule autour de deux enjeux majeurs :</a:t>
            </a:r>
          </a:p>
          <a:p>
            <a:pPr lvl="1"/>
            <a:r>
              <a:rPr lang="fr-FR" sz="2000" dirty="0" smtClean="0"/>
              <a:t>L’attractivité </a:t>
            </a:r>
            <a:r>
              <a:rPr lang="fr-FR" sz="2000" dirty="0"/>
              <a:t>de l’enseignement au niveau national et international ;</a:t>
            </a:r>
          </a:p>
          <a:p>
            <a:pPr lvl="1"/>
            <a:r>
              <a:rPr lang="fr-FR" sz="2000" dirty="0" smtClean="0"/>
              <a:t>L’amélioration </a:t>
            </a:r>
            <a:r>
              <a:rPr lang="fr-FR" sz="2000" dirty="0"/>
              <a:t>des conditions d’accueil des étudiants et des chercheurs</a:t>
            </a:r>
            <a:r>
              <a:rPr lang="fr-FR" sz="2000" dirty="0" smtClean="0"/>
              <a:t>.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La </a:t>
            </a:r>
            <a:r>
              <a:rPr lang="fr-FR" sz="2000" dirty="0"/>
              <a:t>présente opération </a:t>
            </a:r>
            <a:r>
              <a:rPr lang="fr-FR" sz="2000" dirty="0" smtClean="0"/>
              <a:t>PABS(A) est </a:t>
            </a:r>
            <a:r>
              <a:rPr lang="fr-FR" sz="2000" dirty="0"/>
              <a:t>issue de cette démarche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Sa réalisation était initialement prévue en PPP.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Finalement, elle sera conduite en procédure Loi MOP, en intégrant la notion de coût global et d’exploitation-maintenance.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/>
              <a:t>Porteur de Projet Plan Campus : </a:t>
            </a:r>
            <a:r>
              <a:rPr lang="fr-FR" sz="2000" dirty="0" err="1"/>
              <a:t>UFTMiP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 smtClean="0"/>
              <a:t>MOA : Toulouse INP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 smtClean="0"/>
              <a:t>Conduite d’opération/MOA-Exploitant</a:t>
            </a:r>
            <a:r>
              <a:rPr lang="fr-FR" sz="2000" dirty="0"/>
              <a:t>: </a:t>
            </a:r>
            <a:r>
              <a:rPr lang="fr-FR" sz="2000" dirty="0" smtClean="0"/>
              <a:t>INP-ENSAT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=&gt; Le choix du Conducteur d’opération est </a:t>
            </a:r>
            <a:r>
              <a:rPr lang="fr-FR" sz="2400" b="1" dirty="0" smtClean="0">
                <a:solidFill>
                  <a:srgbClr val="002060"/>
                </a:solidFill>
              </a:rPr>
              <a:t>primordial. La prise en compte du coût global est d’autant plus vrai du fait que le conducteur d’opération est un MOA Exploitant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Contexte de l’Opération Toulouse Campus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4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272808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dirty="0" smtClean="0">
                <a:latin typeface="DINOT-Black" pitchFamily="34" charset="0"/>
              </a:rPr>
              <a:t>Plan Toulouse Campus</a:t>
            </a:r>
            <a:br>
              <a:rPr lang="fr-FR" sz="3200" dirty="0" smtClean="0">
                <a:latin typeface="DINOT-Black" pitchFamily="34" charset="0"/>
              </a:rPr>
            </a:br>
            <a:r>
              <a:rPr lang="fr-FR" sz="1800" dirty="0" smtClean="0">
                <a:latin typeface="DINOT-Black" pitchFamily="34" charset="0"/>
              </a:rPr>
              <a:t>Opération Pôle </a:t>
            </a:r>
            <a:r>
              <a:rPr lang="fr-FR" sz="1800" dirty="0" err="1" smtClean="0">
                <a:latin typeface="DINOT-Black" pitchFamily="34" charset="0"/>
              </a:rPr>
              <a:t>AgroBiosciences</a:t>
            </a:r>
            <a:r>
              <a:rPr lang="fr-FR" sz="1800" dirty="0" smtClean="0">
                <a:latin typeface="DINOT-Black" pitchFamily="34" charset="0"/>
              </a:rPr>
              <a:t> - A</a:t>
            </a:r>
            <a:endParaRPr lang="fr-FR" dirty="0" smtClean="0">
              <a:latin typeface="DINOT-Black" pitchFamily="34" charset="0"/>
            </a:endParaRPr>
          </a:p>
        </p:txBody>
      </p:sp>
      <p:pic>
        <p:nvPicPr>
          <p:cNvPr id="14" name="Picture 2" descr="https://scontent-b.xx.fbcdn.net/hphotos-xfp1/t1.0-9/s403x403/10150785_644996508881268_52044930561223707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6" y="188640"/>
            <a:ext cx="196075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05840" y="1700808"/>
            <a:ext cx="83618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◘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Arial" charset="0"/>
              <a:buChar char="∂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#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I-  Contexte de l’Opération 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II- Mise en place du coût global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III- Phase Programmation-Conception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IV- Phase Travaux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i="1" dirty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V- Phase Exploitation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75983" y="5585149"/>
            <a:ext cx="8472431" cy="1167978"/>
            <a:chOff x="275983" y="5585149"/>
            <a:chExt cx="8472431" cy="116797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828830"/>
              <a:ext cx="3247192" cy="5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34" y="5828830"/>
              <a:ext cx="720080" cy="58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30" y="5585149"/>
              <a:ext cx="2131947" cy="116797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3" y="5649872"/>
              <a:ext cx="2131947" cy="106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9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12068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Approche en Cout Global en Phase Exploitation</a:t>
            </a:r>
            <a:endParaRPr lang="fr-FR" sz="2800" dirty="0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0" y="992145"/>
            <a:ext cx="9144000" cy="51125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Formation des </a:t>
            </a:r>
            <a:r>
              <a:rPr lang="fr-FR" sz="2400" dirty="0" smtClean="0"/>
              <a:t>exploitants et explication des choix retenus</a:t>
            </a:r>
            <a:endParaRPr lang="fr-FR" sz="2400" dirty="0"/>
          </a:p>
          <a:p>
            <a:r>
              <a:rPr lang="fr-FR" sz="2400" dirty="0" smtClean="0"/>
              <a:t>Sensibilisation des usagers au fonctionnement du bâtiment </a:t>
            </a:r>
          </a:p>
          <a:p>
            <a:r>
              <a:rPr lang="fr-FR" sz="2400" dirty="0" smtClean="0"/>
              <a:t>Suivi GTC quotidien et analyse des comportements</a:t>
            </a:r>
          </a:p>
          <a:p>
            <a:r>
              <a:rPr lang="fr-FR" sz="2400" dirty="0" smtClean="0"/>
              <a:t>Suivi des compteurs </a:t>
            </a:r>
          </a:p>
          <a:p>
            <a:r>
              <a:rPr lang="fr-FR" sz="2400" dirty="0" smtClean="0"/>
              <a:t>Suivi des dépenses d’exploitation et GER en fonction des prévisions</a:t>
            </a:r>
            <a:endParaRPr lang="fr-FR" sz="2400" dirty="0"/>
          </a:p>
          <a:p>
            <a:endParaRPr lang="fr-FR" sz="2400" dirty="0" smtClean="0"/>
          </a:p>
          <a:p>
            <a:pPr lvl="1"/>
            <a:endParaRPr lang="fr-FR" sz="2200" dirty="0"/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200" b="1" dirty="0" smtClean="0"/>
              <a:t>Conducteur d’opération en lien étroit avec l’exploitation du bâtiment</a:t>
            </a:r>
          </a:p>
          <a:p>
            <a:pPr lvl="1"/>
            <a:endParaRPr lang="fr-F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652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544" y="6308997"/>
            <a:ext cx="6120680" cy="3603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Plan Toulouse Campus - Opération Pôle AgroBiosciences – A</a:t>
            </a:r>
            <a:endParaRPr lang="fr-FR" dirty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82612"/>
          </a:xfrm>
        </p:spPr>
        <p:txBody>
          <a:bodyPr>
            <a:noAutofit/>
          </a:bodyPr>
          <a:lstStyle/>
          <a:p>
            <a:r>
              <a:rPr lang="fr-FR" sz="2800" dirty="0" smtClean="0"/>
              <a:t>Avantages du Cout Global </a:t>
            </a:r>
            <a:endParaRPr lang="fr-FR" sz="2800" dirty="0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0" y="992145"/>
            <a:ext cx="9144000" cy="51125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tx1"/>
                </a:solidFill>
              </a:rPr>
              <a:t>Travail approfondi avec les futurs usagers et les concepteurs du bâtiment pour adapter au mieux la construction aux besoins tout en gardant la modularité nécessaire à une évolution future.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Etude de plusieurs solutions pour choisir celles qui nous semblent les meilleures en tenant compte de plusieurs paramètres et notamment des coûts d’exploitation-maintenance souvent oubliés en construction.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Vision à long terme avec estimation des coûts sur 30 ans = meilleure prise en compte des coûts différés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2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136854" cy="792088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DINOT-Black" pitchFamily="34" charset="0"/>
              </a:rPr>
              <a:t>Séminaire ARTIES </a:t>
            </a:r>
            <a:r>
              <a:rPr lang="fr-FR" sz="3200" dirty="0" smtClean="0">
                <a:latin typeface="DINOT-Black" pitchFamily="34" charset="0"/>
              </a:rPr>
              <a:t>2017 </a:t>
            </a:r>
            <a:endParaRPr lang="fr-FR" dirty="0" smtClean="0">
              <a:latin typeface="DINOT-Black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78595" y="4437112"/>
            <a:ext cx="7416824" cy="108012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Construire un bâtiment en Coût Global –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Mise en application phase par phase selon la loi MOP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Opération Plan Toulouse Campus PABS-A  </a:t>
            </a:r>
            <a:endParaRPr lang="fr-FR" sz="4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1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DINOT-Black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OT-Black" pitchFamily="34" charset="0"/>
              </a:rPr>
              <a:t>par Marlène BONICEL-CAYLA –INP-ENSAT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75983" y="5585149"/>
            <a:ext cx="8472431" cy="1167978"/>
            <a:chOff x="275983" y="5585149"/>
            <a:chExt cx="8472431" cy="11679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828830"/>
              <a:ext cx="3247192" cy="5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34" y="5828830"/>
              <a:ext cx="720080" cy="58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30" y="5585149"/>
              <a:ext cx="2131947" cy="116797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3" y="5649872"/>
              <a:ext cx="2131947" cy="1064336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6" y="981498"/>
            <a:ext cx="4962128" cy="329981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509792" y="1904393"/>
            <a:ext cx="2160240" cy="157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6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r-FR" sz="3200" b="0" dirty="0" smtClean="0">
                <a:solidFill>
                  <a:srgbClr val="003300"/>
                </a:solidFill>
                <a:latin typeface="CommercialScript BT" panose="03030803040807090C04" pitchFamily="66" charset="0"/>
                <a:cs typeface="AngsanaUPC" panose="02020603050405020304" pitchFamily="18" charset="-34"/>
              </a:rPr>
              <a:t>Merci de votre attention </a:t>
            </a:r>
            <a:r>
              <a:rPr lang="fr-FR" sz="3200" b="0" dirty="0" smtClean="0">
                <a:solidFill>
                  <a:srgbClr val="003300"/>
                </a:solidFill>
                <a:latin typeface="Freestyle Script" panose="030804020302050B0404" pitchFamily="66" charset="0"/>
                <a:sym typeface="Wingdings" panose="05000000000000000000" pitchFamily="2" charset="2"/>
              </a:rPr>
              <a:t></a:t>
            </a:r>
            <a:endParaRPr lang="fr-FR" b="0" dirty="0" smtClean="0">
              <a:solidFill>
                <a:srgbClr val="0033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500034" y="764704"/>
            <a:ext cx="8320438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2100" dirty="0" smtClean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r>
              <a:rPr lang="x-none" sz="2300" dirty="0" smtClean="0"/>
              <a:t>La </a:t>
            </a:r>
            <a:r>
              <a:rPr lang="x-none" sz="2300" dirty="0"/>
              <a:t>genèse du projet et les objectifs de l’opération</a:t>
            </a:r>
            <a:r>
              <a:rPr lang="fr-FR" sz="2300" dirty="0"/>
              <a:t> </a:t>
            </a:r>
            <a:r>
              <a:rPr lang="fr-FR" sz="2300" dirty="0" smtClean="0"/>
              <a:t>:</a:t>
            </a:r>
            <a:endParaRPr lang="fr-FR" sz="2300" dirty="0"/>
          </a:p>
          <a:p>
            <a:r>
              <a:rPr lang="fr-FR" sz="2300" b="0" dirty="0" smtClean="0"/>
              <a:t>Diversification des </a:t>
            </a:r>
            <a:r>
              <a:rPr lang="fr-FR" sz="2300" b="0" dirty="0"/>
              <a:t>parcours de formations (nouveaux masters, voie de l’apprentissage, accueil d’étudiants internationaux en formation initiale) </a:t>
            </a:r>
            <a:endParaRPr lang="fr-FR" sz="2300" b="0" dirty="0" smtClean="0"/>
          </a:p>
          <a:p>
            <a:r>
              <a:rPr lang="fr-FR" sz="2300" b="0" dirty="0" smtClean="0"/>
              <a:t>Arrivée </a:t>
            </a:r>
            <a:r>
              <a:rPr lang="fr-FR" sz="2300" b="0" dirty="0"/>
              <a:t>de nouveaux chercheurs, doctorants et contractuels de la recherche. </a:t>
            </a:r>
          </a:p>
          <a:p>
            <a:pPr marL="0" indent="0">
              <a:buNone/>
            </a:pPr>
            <a:r>
              <a:rPr lang="fr-FR" sz="2300" b="0" dirty="0"/>
              <a:t>	</a:t>
            </a:r>
            <a:r>
              <a:rPr lang="fr-FR" sz="2300" b="0" dirty="0" smtClean="0"/>
              <a:t>=&gt;  </a:t>
            </a:r>
            <a:r>
              <a:rPr lang="fr-FR" sz="2300" u="sng" dirty="0" smtClean="0"/>
              <a:t>Locaux </a:t>
            </a:r>
            <a:r>
              <a:rPr lang="fr-FR" sz="2300" u="sng" dirty="0"/>
              <a:t>mis à disposition en 1998 </a:t>
            </a:r>
            <a:r>
              <a:rPr lang="fr-FR" sz="2300" u="sng" dirty="0" smtClean="0"/>
              <a:t>insuffisants</a:t>
            </a:r>
          </a:p>
          <a:p>
            <a:pPr marL="457200" lvl="1" indent="0">
              <a:buNone/>
            </a:pPr>
            <a:r>
              <a:rPr lang="fr-FR" sz="2300" dirty="0" smtClean="0"/>
              <a:t>	=&gt;  </a:t>
            </a:r>
            <a:r>
              <a:rPr lang="fr-FR" sz="2300" u="sng" dirty="0" smtClean="0"/>
              <a:t>besoin de surfaces complémentaires et de laboratoires spécifiques</a:t>
            </a:r>
          </a:p>
          <a:p>
            <a:pPr marL="0" indent="0">
              <a:buNone/>
            </a:pPr>
            <a:endParaRPr lang="fr-FR" sz="2300" dirty="0" smtClean="0"/>
          </a:p>
          <a:p>
            <a:pPr marL="0" indent="0">
              <a:buNone/>
            </a:pPr>
            <a:r>
              <a:rPr lang="fr-FR" sz="2300" dirty="0"/>
              <a:t>Les principales caractéristiques sont :</a:t>
            </a:r>
          </a:p>
          <a:p>
            <a:r>
              <a:rPr lang="fr-FR" sz="2300" b="0" dirty="0" smtClean="0"/>
              <a:t>Construction d’un bâtiment sur le site de l’ENSAT ;</a:t>
            </a:r>
          </a:p>
          <a:p>
            <a:r>
              <a:rPr lang="fr-FR" sz="2300" b="0" dirty="0" smtClean="0">
                <a:solidFill>
                  <a:srgbClr val="FF0000"/>
                </a:solidFill>
              </a:rPr>
              <a:t>Prise en compte des besoins et de leur possible évolution et des coûts d’exploitation maintenance et entretien du bâti.</a:t>
            </a:r>
          </a:p>
          <a:p>
            <a:r>
              <a:rPr lang="fr-FR" sz="2300" b="0" dirty="0" smtClean="0"/>
              <a:t>Composition du bâtiment à construire :</a:t>
            </a:r>
          </a:p>
          <a:p>
            <a:pPr lvl="1"/>
            <a:r>
              <a:rPr lang="fr-FR" sz="2300" b="0" dirty="0" smtClean="0"/>
              <a:t>Salles de cours et de réunions banalisées et modulables ;</a:t>
            </a:r>
          </a:p>
          <a:p>
            <a:pPr lvl="1"/>
            <a:r>
              <a:rPr lang="fr-FR" sz="2300" b="0" dirty="0" smtClean="0"/>
              <a:t>Bureaux </a:t>
            </a:r>
            <a:r>
              <a:rPr lang="fr-FR" sz="2300" b="0" dirty="0"/>
              <a:t>et laboratoires de recherche ;</a:t>
            </a:r>
          </a:p>
          <a:p>
            <a:pPr lvl="1"/>
            <a:r>
              <a:rPr lang="fr-FR" sz="2300" b="0" dirty="0" smtClean="0"/>
              <a:t>Salles </a:t>
            </a:r>
            <a:r>
              <a:rPr lang="fr-FR" sz="2300" b="0" dirty="0"/>
              <a:t>techniques spécialisées (</a:t>
            </a:r>
            <a:r>
              <a:rPr lang="fr-FR" sz="2300" b="0" dirty="0" smtClean="0"/>
              <a:t>chromatographie, spectrométrie de masse) </a:t>
            </a:r>
            <a:r>
              <a:rPr lang="fr-FR" sz="2300" b="0" dirty="0"/>
              <a:t>;</a:t>
            </a:r>
          </a:p>
          <a:p>
            <a:pPr lvl="1"/>
            <a:r>
              <a:rPr lang="fr-FR" sz="2300" b="0" dirty="0" smtClean="0"/>
              <a:t>Halle </a:t>
            </a:r>
            <a:r>
              <a:rPr lang="fr-FR" sz="2300" b="0" dirty="0"/>
              <a:t>technologique ; </a:t>
            </a:r>
          </a:p>
          <a:p>
            <a:pPr lvl="1"/>
            <a:r>
              <a:rPr lang="fr-FR" sz="2300" b="0" dirty="0" smtClean="0"/>
              <a:t>Espace </a:t>
            </a:r>
            <a:r>
              <a:rPr lang="fr-FR" sz="2300" b="0" dirty="0"/>
              <a:t>de rencontre avec les entreprises ;</a:t>
            </a:r>
          </a:p>
          <a:p>
            <a:pPr lvl="1"/>
            <a:r>
              <a:rPr lang="fr-FR" sz="2300" b="0" dirty="0" smtClean="0"/>
              <a:t>Espaces </a:t>
            </a:r>
            <a:r>
              <a:rPr lang="fr-FR" sz="2300" b="0" dirty="0"/>
              <a:t>techniques propres au fonctionnement du pôle</a:t>
            </a:r>
            <a:r>
              <a:rPr lang="fr-FR" sz="2300" b="0" dirty="0" smtClean="0"/>
              <a:t>.</a:t>
            </a:r>
            <a:endParaRPr lang="fr-FR" sz="23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 de l’opération PABS(A)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6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500034" y="991533"/>
            <a:ext cx="8320438" cy="150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200" dirty="0" smtClean="0"/>
              <a:t>Les </a:t>
            </a:r>
            <a:r>
              <a:rPr lang="fr-FR" sz="1200" dirty="0"/>
              <a:t>données opérationnelles de l’opération sont : </a:t>
            </a:r>
          </a:p>
          <a:p>
            <a:r>
              <a:rPr lang="fr-FR" sz="1200" b="0" dirty="0" smtClean="0"/>
              <a:t>Surface </a:t>
            </a:r>
            <a:r>
              <a:rPr lang="fr-FR" sz="1200" b="0" dirty="0"/>
              <a:t>à bâtir de l'ordre de </a:t>
            </a:r>
            <a:r>
              <a:rPr lang="fr-FR" sz="1200" u="sng" dirty="0"/>
              <a:t>1215 m² de SU</a:t>
            </a:r>
          </a:p>
          <a:p>
            <a:r>
              <a:rPr lang="fr-FR" sz="1200" b="0" dirty="0" smtClean="0"/>
              <a:t>Enveloppe </a:t>
            </a:r>
            <a:r>
              <a:rPr lang="fr-FR" sz="1200" b="0" dirty="0"/>
              <a:t>financière des travaux d’environ </a:t>
            </a:r>
            <a:r>
              <a:rPr lang="fr-FR" sz="1200" u="sng" dirty="0"/>
              <a:t>3,5 millions d'euros HT</a:t>
            </a:r>
            <a:r>
              <a:rPr lang="fr-FR" sz="1200" b="0" dirty="0"/>
              <a:t>, y compris espaces verts et </a:t>
            </a:r>
            <a:r>
              <a:rPr lang="fr-FR" sz="1200" b="0" dirty="0" smtClean="0"/>
              <a:t>VRD (valeur Mars 2014).</a:t>
            </a:r>
          </a:p>
          <a:p>
            <a:r>
              <a:rPr lang="fr-FR" sz="1200" b="0" dirty="0" smtClean="0"/>
              <a:t>Enveloppe financière AE : </a:t>
            </a:r>
            <a:r>
              <a:rPr lang="fr-FR" sz="1200" u="sng" dirty="0" smtClean="0"/>
              <a:t>3,622 </a:t>
            </a:r>
            <a:r>
              <a:rPr lang="fr-FR" sz="1200" u="sng" dirty="0"/>
              <a:t>millions d'euros </a:t>
            </a:r>
            <a:r>
              <a:rPr lang="fr-FR" sz="1200" u="sng" dirty="0" smtClean="0"/>
              <a:t>HT</a:t>
            </a:r>
          </a:p>
          <a:p>
            <a:r>
              <a:rPr lang="fr-FR" sz="1200" b="0" dirty="0" smtClean="0"/>
              <a:t>Travaux complémentaires : </a:t>
            </a:r>
            <a:r>
              <a:rPr lang="fr-FR" sz="1200" u="sng" dirty="0" smtClean="0"/>
              <a:t>402 k€ HT (dont 80% pour des améliorations MOA): budget travaux final en intégrant une démarche en coût global élargi : </a:t>
            </a:r>
            <a:r>
              <a:rPr lang="fr-FR" sz="1200" u="sng" dirty="0"/>
              <a:t>4 millions d'euros HT</a:t>
            </a:r>
            <a:endParaRPr lang="fr-FR" sz="1200" u="sng" dirty="0" smtClean="0"/>
          </a:p>
          <a:p>
            <a:r>
              <a:rPr lang="fr-FR" sz="1200" b="0" dirty="0" smtClean="0"/>
              <a:t>Livraison : </a:t>
            </a:r>
            <a:r>
              <a:rPr lang="fr-FR" sz="1200" u="sng" dirty="0" smtClean="0"/>
              <a:t>7 juillet 2017</a:t>
            </a:r>
          </a:p>
          <a:p>
            <a:pPr marL="0" indent="0">
              <a:buNone/>
            </a:pPr>
            <a:endParaRPr lang="fr-FR" sz="1200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 de l’opération PABS(A)</a:t>
            </a:r>
            <a:endParaRPr lang="fr-FR" dirty="0"/>
          </a:p>
        </p:txBody>
      </p:sp>
      <p:pic>
        <p:nvPicPr>
          <p:cNvPr id="6" name="Picture 3" descr="C:\Users\c.genetier\Desktop\Trois Quart plan moyen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6992"/>
            <a:ext cx="3803419" cy="28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66799" y="2855187"/>
            <a:ext cx="186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Bâtiment existant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98541" y="52722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Nouveau bâtiment 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61" y="2573472"/>
            <a:ext cx="3816424" cy="2537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4961" y="5641623"/>
            <a:ext cx="4179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Critère 1 – Qualité de l’intégration dans le site et du parti architectural au regard du respect des exigences fonctionnelles</a:t>
            </a:r>
          </a:p>
          <a:p>
            <a:r>
              <a:rPr lang="fr-FR" sz="1200" b="1" dirty="0"/>
              <a:t>Critère 2 - Dimensionnement et faisabilité technique au regard de l’adéquation à l’enveloppe financière et au calendrier</a:t>
            </a:r>
          </a:p>
          <a:p>
            <a:r>
              <a:rPr lang="fr-FR" sz="1200" b="1" dirty="0"/>
              <a:t>Critère 3 – Approche en coût global</a:t>
            </a:r>
            <a:endParaRPr lang="fr-FR" sz="1200" b="1" u="sng" dirty="0"/>
          </a:p>
        </p:txBody>
      </p:sp>
    </p:spTree>
    <p:extLst>
      <p:ext uri="{BB962C8B-B14F-4D97-AF65-F5344CB8AC3E}">
        <p14:creationId xmlns:p14="http://schemas.microsoft.com/office/powerpoint/2010/main" val="31839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272808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dirty="0" smtClean="0">
                <a:latin typeface="DINOT-Black" pitchFamily="34" charset="0"/>
              </a:rPr>
              <a:t>Plan Toulouse Campus</a:t>
            </a:r>
            <a:br>
              <a:rPr lang="fr-FR" sz="3200" dirty="0" smtClean="0">
                <a:latin typeface="DINOT-Black" pitchFamily="34" charset="0"/>
              </a:rPr>
            </a:br>
            <a:r>
              <a:rPr lang="fr-FR" sz="1800" dirty="0" smtClean="0">
                <a:latin typeface="DINOT-Black" pitchFamily="34" charset="0"/>
              </a:rPr>
              <a:t>Opération Pôle </a:t>
            </a:r>
            <a:r>
              <a:rPr lang="fr-FR" sz="1800" dirty="0" err="1" smtClean="0">
                <a:latin typeface="DINOT-Black" pitchFamily="34" charset="0"/>
              </a:rPr>
              <a:t>AgroBiosciences</a:t>
            </a:r>
            <a:r>
              <a:rPr lang="fr-FR" sz="1800" dirty="0" smtClean="0">
                <a:latin typeface="DINOT-Black" pitchFamily="34" charset="0"/>
              </a:rPr>
              <a:t> - A</a:t>
            </a:r>
            <a:endParaRPr lang="fr-FR" dirty="0" smtClean="0">
              <a:latin typeface="DINOT-Black" pitchFamily="34" charset="0"/>
            </a:endParaRPr>
          </a:p>
        </p:txBody>
      </p:sp>
      <p:pic>
        <p:nvPicPr>
          <p:cNvPr id="14" name="Picture 2" descr="https://scontent-b.xx.fbcdn.net/hphotos-xfp1/t1.0-9/s403x403/10150785_644996508881268_52044930561223707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6" y="188640"/>
            <a:ext cx="196075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05840" y="1700808"/>
            <a:ext cx="83618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◘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Arial" charset="0"/>
              <a:buChar char="∂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charset="0"/>
              <a:buChar char="#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¤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I-  Contexte de l’Opération 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II- </a:t>
            </a: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Mise </a:t>
            </a:r>
            <a:r>
              <a:rPr lang="fr-FR" sz="2000" b="1" dirty="0">
                <a:solidFill>
                  <a:srgbClr val="C00000"/>
                </a:solidFill>
                <a:latin typeface="DINOT-Black" pitchFamily="34" charset="0"/>
              </a:rPr>
              <a:t>en place du coût global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C00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III- </a:t>
            </a:r>
            <a:r>
              <a:rPr lang="fr-FR" sz="2000" b="1" dirty="0">
                <a:solidFill>
                  <a:srgbClr val="008000"/>
                </a:solidFill>
                <a:latin typeface="DINOT-Black" pitchFamily="34" charset="0"/>
              </a:rPr>
              <a:t>Phase </a:t>
            </a: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Programmation-Conception</a:t>
            </a: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IV- Phase Travaux</a:t>
            </a:r>
          </a:p>
          <a:p>
            <a:pPr algn="ctr" eaLnBrk="1" hangingPunct="1">
              <a:lnSpc>
                <a:spcPct val="80000"/>
              </a:lnSpc>
            </a:pPr>
            <a:endParaRPr lang="fr-FR" sz="2000" b="1" i="1" dirty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8000"/>
                </a:solidFill>
                <a:latin typeface="DINOT-Black" pitchFamily="34" charset="0"/>
              </a:rPr>
              <a:t>V- Phase Exploitation</a:t>
            </a:r>
            <a:endParaRPr lang="fr-FR" sz="14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008000"/>
              </a:solidFill>
              <a:latin typeface="DINOT-Black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fr-FR" sz="2000" b="1" dirty="0">
              <a:solidFill>
                <a:srgbClr val="008000"/>
              </a:solidFill>
              <a:latin typeface="DINOT-Black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75983" y="5585149"/>
            <a:ext cx="8472431" cy="1167978"/>
            <a:chOff x="275983" y="5585149"/>
            <a:chExt cx="8472431" cy="116797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828830"/>
              <a:ext cx="3247192" cy="5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34" y="5828830"/>
              <a:ext cx="720080" cy="58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30" y="5585149"/>
              <a:ext cx="2131947" cy="116797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3" y="5649872"/>
              <a:ext cx="2131947" cy="106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7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46" y="3284984"/>
            <a:ext cx="6033174" cy="2998660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500034" y="1052736"/>
            <a:ext cx="832043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Selon la norme ISO /DIS 15686-5: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Coût global élémentaire ou coût global élargi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09461"/>
            <a:ext cx="5633229" cy="33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500034" y="1052736"/>
            <a:ext cx="191172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Selon la norme ISO /DIS 15686-5: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Coût global élémentaire ou coût global élargi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3" y="1034836"/>
            <a:ext cx="6120680" cy="55619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1484" y="4005064"/>
            <a:ext cx="23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Choix à faire sur le niveau d’études en coût global en fonction des spécificités de l’opération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2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500034" y="1052736"/>
            <a:ext cx="774437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Selon la norme ISO /DIS 15686-5, deux concepts de coût global :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Coût global élémentaire ou coût global élargi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43" y="1518767"/>
            <a:ext cx="6395149" cy="4257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144897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concept du coût global élémentaire décrit dans cette norme est celui retenu par le maitre </a:t>
            </a:r>
            <a:r>
              <a:rPr lang="fr-FR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d’ouvrage Toulouse INP pour l’opération PABS-A mais il sera étendu au coût global élargi en phase Travaux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985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1869</Words>
  <Application>Microsoft Office PowerPoint</Application>
  <PresentationFormat>Affichage à l'écran (4:3)</PresentationFormat>
  <Paragraphs>322</Paragraphs>
  <Slides>33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AngsanaUPC</vt:lpstr>
      <vt:lpstr>Arial</vt:lpstr>
      <vt:lpstr>Calibri</vt:lpstr>
      <vt:lpstr>CommercialScript BT</vt:lpstr>
      <vt:lpstr>DINOT-Black</vt:lpstr>
      <vt:lpstr>Freestyle Script</vt:lpstr>
      <vt:lpstr>Symbol</vt:lpstr>
      <vt:lpstr>Times New Roman</vt:lpstr>
      <vt:lpstr>Wingdings</vt:lpstr>
      <vt:lpstr>Thème Office</vt:lpstr>
      <vt:lpstr>Séminaire ARTIES 2017</vt:lpstr>
      <vt:lpstr>Plan Toulouse Campus Opération Pôle AgroBiosciences - A</vt:lpstr>
      <vt:lpstr>Contexte de l’Opération Toulouse Campus</vt:lpstr>
      <vt:lpstr>Présentation de l’opération PABS(A)</vt:lpstr>
      <vt:lpstr>Présentation de l’opération PABS(A)</vt:lpstr>
      <vt:lpstr>Plan Toulouse Campus Opération Pôle AgroBiosciences - A</vt:lpstr>
      <vt:lpstr>Coût global élémentaire ou coût global élargi</vt:lpstr>
      <vt:lpstr>Coût global élémentaire ou coût global élargi</vt:lpstr>
      <vt:lpstr>Coût global élémentaire ou coût global élargi</vt:lpstr>
      <vt:lpstr>Dispositif mis en œuvre pour gérer cette opération</vt:lpstr>
      <vt:lpstr>Organisation de la Maitrise d’Ouvrage</vt:lpstr>
      <vt:lpstr>Composition de l’équipe de Maitrise d’Œuvre</vt:lpstr>
      <vt:lpstr>Plan Toulouse Campus Opération Pôle AgroBiosciences - A</vt:lpstr>
      <vt:lpstr>Présentation PowerPoint</vt:lpstr>
      <vt:lpstr>Dispositif mis en œuvre en phase Conception</vt:lpstr>
      <vt:lpstr>Présentation PowerPoint</vt:lpstr>
      <vt:lpstr>Présentation PowerPoint</vt:lpstr>
      <vt:lpstr>Approche en Cout Global en Phase Conception</vt:lpstr>
      <vt:lpstr>Approche en Cout Global en Phase Conception</vt:lpstr>
      <vt:lpstr>Présentation PowerPoint</vt:lpstr>
      <vt:lpstr>Approche en Cout Global en Phase Conception</vt:lpstr>
      <vt:lpstr>Présentation PowerPoint</vt:lpstr>
      <vt:lpstr>Coûts Phase APD</vt:lpstr>
      <vt:lpstr>Retour d’expérience après Phase Conception</vt:lpstr>
      <vt:lpstr>Plan Toulouse Campus Opération Pôle AgroBiosciences - A</vt:lpstr>
      <vt:lpstr>Approche en Cout Global en Phase Travaux</vt:lpstr>
      <vt:lpstr>Approche en Cout Global en Phase Travaux</vt:lpstr>
      <vt:lpstr>Approche en Cout Global en Phase Travaux</vt:lpstr>
      <vt:lpstr>Retour d’expérience après travaux</vt:lpstr>
      <vt:lpstr>Plan Toulouse Campus Opération Pôle AgroBiosciences - A</vt:lpstr>
      <vt:lpstr>Approche en Cout Global en Phase Exploitation</vt:lpstr>
      <vt:lpstr>Avantages du Cout Global </vt:lpstr>
      <vt:lpstr>Séminaire ARTIES 2017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Toulouse Campus Opération Pôle AgroBiosciences - A</dc:title>
  <dc:creator>Marlene</dc:creator>
  <cp:lastModifiedBy>Marlene</cp:lastModifiedBy>
  <cp:revision>66</cp:revision>
  <cp:lastPrinted>2015-07-16T13:11:05Z</cp:lastPrinted>
  <dcterms:created xsi:type="dcterms:W3CDTF">2015-07-10T11:49:59Z</dcterms:created>
  <dcterms:modified xsi:type="dcterms:W3CDTF">2017-11-24T09:15:54Z</dcterms:modified>
</cp:coreProperties>
</file>