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handoutMasterIdLst>
    <p:handoutMasterId r:id="rId22"/>
  </p:handoutMasterIdLst>
  <p:sldIdLst>
    <p:sldId id="267" r:id="rId2"/>
    <p:sldId id="268" r:id="rId3"/>
    <p:sldId id="269" r:id="rId4"/>
    <p:sldId id="278" r:id="rId5"/>
    <p:sldId id="271" r:id="rId6"/>
    <p:sldId id="270" r:id="rId7"/>
    <p:sldId id="273" r:id="rId8"/>
    <p:sldId id="274" r:id="rId9"/>
    <p:sldId id="279" r:id="rId10"/>
    <p:sldId id="277" r:id="rId11"/>
    <p:sldId id="276" r:id="rId12"/>
    <p:sldId id="275" r:id="rId13"/>
    <p:sldId id="282" r:id="rId14"/>
    <p:sldId id="283" r:id="rId15"/>
    <p:sldId id="284" r:id="rId16"/>
    <p:sldId id="285" r:id="rId17"/>
    <p:sldId id="287" r:id="rId18"/>
    <p:sldId id="288" r:id="rId19"/>
    <p:sldId id="26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3022">
          <p15:clr>
            <a:srgbClr val="A4A3A4"/>
          </p15:clr>
        </p15:guide>
        <p15:guide id="4" pos="2880">
          <p15:clr>
            <a:srgbClr val="A4A3A4"/>
          </p15:clr>
        </p15:guide>
        <p15:guide id="5" pos="4604">
          <p15:clr>
            <a:srgbClr val="A4A3A4"/>
          </p15:clr>
        </p15:guide>
        <p15:guide id="6" pos="1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36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1298"/>
        <p:guide orient="horz" pos="3748"/>
        <p:guide orient="horz" pos="3022"/>
        <p:guide pos="2880"/>
        <p:guide pos="4604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F809-0486-44EA-BA3B-19E192B10DD6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5232A-4AA7-48B1-AA1F-5E8D1BAE9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9E99-8C50-4D73-9E7F-8B94736CA7CB}" type="datetimeFigureOut">
              <a:rPr lang="fr-FR" smtClean="0"/>
              <a:t>28/11/2017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9E4C-9B41-4956-99DF-35E29CD6F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5709" y="2130425"/>
            <a:ext cx="7772400" cy="147002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65709" y="3717032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Auteur / Service</a:t>
            </a:r>
            <a:endParaRPr lang="fr-FR" dirty="0"/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379468" y="548407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r-FR" noProof="0" dirty="0" smtClean="0"/>
              <a:t>Cliquez pour insérer un logo partenaire</a:t>
            </a:r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5709" y="5229200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47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91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661249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pour insérer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4608512" cy="288032"/>
          </a:xfrm>
        </p:spPr>
        <p:txBody>
          <a:bodyPr anchor="t" anchorCtr="0">
            <a:normAutofit/>
          </a:bodyPr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8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gnature-votre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92" y="2060849"/>
            <a:ext cx="54746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75" y="5444133"/>
            <a:ext cx="4464050" cy="8651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61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global_micro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2"/>
          <p:cNvSpPr txBox="1">
            <a:spLocks/>
          </p:cNvSpPr>
          <p:nvPr userDrawn="1"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3446741" y="4437856"/>
            <a:ext cx="3673475" cy="71913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Auteur/ Service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94972" y="3370982"/>
            <a:ext cx="5497508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9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global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rgbClr val="020E16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437112"/>
            <a:ext cx="5544616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 /Service</a:t>
            </a:r>
            <a:endParaRPr lang="fr-FR" dirty="0"/>
          </a:p>
        </p:txBody>
      </p:sp>
      <p:sp>
        <p:nvSpPr>
          <p:cNvPr id="11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0021" y="3356992"/>
            <a:ext cx="5472459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u="none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772400" cy="50405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948264" y="4014119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3" name="Groupe 12"/>
          <p:cNvGrpSpPr/>
          <p:nvPr userDrawn="1"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2168825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5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79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42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119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6512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96750"/>
            <a:ext cx="8136904" cy="484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39552" y="65980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06" y="6354008"/>
            <a:ext cx="430240" cy="432000"/>
          </a:xfrm>
          <a:prstGeom prst="rect">
            <a:avLst/>
          </a:prstGeom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00392" y="6592267"/>
            <a:ext cx="529200" cy="29311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>
          <a:xfrm>
            <a:off x="5292080" y="6597352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F576504-9738-4058-A431-6E10A087F44F}" type="datetimeFigureOut">
              <a:rPr lang="fr-FR" smtClean="0"/>
              <a:pPr/>
              <a:t>28/11/2017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7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n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50000"/>
        <a:buFont typeface="Wingdings" panose="05000000000000000000" pitchFamily="2" charset="2"/>
        <a:buChar char="n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74998" y="3140968"/>
            <a:ext cx="8101458" cy="1470025"/>
          </a:xfrm>
        </p:spPr>
        <p:txBody>
          <a:bodyPr>
            <a:noAutofit/>
          </a:bodyPr>
          <a:lstStyle/>
          <a:p>
            <a:r>
              <a:rPr lang="fr-FR" sz="2800" b="0" dirty="0">
                <a:latin typeface="Cuprum" panose="02000506000000020004"/>
              </a:rPr>
              <a:t>Conduire et organiser </a:t>
            </a:r>
            <a:r>
              <a:rPr lang="fr-FR" sz="2800" b="0" dirty="0" smtClean="0">
                <a:latin typeface="Cuprum" panose="02000506000000020004"/>
              </a:rPr>
              <a:t/>
            </a:r>
            <a:br>
              <a:rPr lang="fr-FR" sz="2800" b="0" dirty="0" smtClean="0">
                <a:latin typeface="Cuprum" panose="02000506000000020004"/>
              </a:rPr>
            </a:br>
            <a:r>
              <a:rPr lang="fr-FR" sz="2800" b="0" dirty="0" smtClean="0">
                <a:latin typeface="Cuprum" panose="02000506000000020004"/>
              </a:rPr>
              <a:t>l'exploitation-maintenance</a:t>
            </a:r>
            <a:br>
              <a:rPr lang="fr-FR" sz="2800" b="0" dirty="0" smtClean="0">
                <a:latin typeface="Cuprum" panose="02000506000000020004"/>
              </a:rPr>
            </a:br>
            <a:r>
              <a:rPr lang="fr-FR" sz="2800" b="0" dirty="0" smtClean="0">
                <a:latin typeface="Cuprum" panose="02000506000000020004"/>
              </a:rPr>
              <a:t/>
            </a:r>
            <a:br>
              <a:rPr lang="fr-FR" sz="2800" b="0" dirty="0" smtClean="0">
                <a:latin typeface="Cuprum" panose="02000506000000020004"/>
              </a:rPr>
            </a:br>
            <a:r>
              <a:rPr lang="fr-FR" sz="2800" b="0" dirty="0" smtClean="0">
                <a:latin typeface="Cuprum" panose="02000506000000020004"/>
              </a:rPr>
              <a:t>Illustration par la GMAO </a:t>
            </a:r>
            <a:br>
              <a:rPr lang="fr-FR" sz="2800" b="0" dirty="0" smtClean="0">
                <a:latin typeface="Cuprum" panose="02000506000000020004"/>
              </a:rPr>
            </a:br>
            <a:r>
              <a:rPr lang="fr-FR" sz="2800" b="0" dirty="0" smtClean="0">
                <a:latin typeface="Cuprum" panose="02000506000000020004"/>
              </a:rPr>
              <a:t>département </a:t>
            </a:r>
            <a:r>
              <a:rPr lang="fr-FR" sz="2800" b="0" dirty="0">
                <a:latin typeface="Cuprum" panose="02000506000000020004"/>
              </a:rPr>
              <a:t>Maintenance</a:t>
            </a:r>
            <a:r>
              <a:rPr lang="fr-FR" sz="2800" b="0" dirty="0" smtClean="0">
                <a:latin typeface="Cuprum" panose="02000506000000020004"/>
              </a:rPr>
              <a:t> Exploitation des HOSPICES CIVILS DE LYON</a:t>
            </a:r>
            <a:endParaRPr lang="fr-FR" sz="2800" dirty="0">
              <a:latin typeface="Cuprum" panose="02000506000000020004"/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6400800" cy="504056"/>
          </a:xfrm>
        </p:spPr>
        <p:txBody>
          <a:bodyPr/>
          <a:lstStyle/>
          <a:p>
            <a:r>
              <a:rPr lang="fr-FR" dirty="0" smtClean="0"/>
              <a:t>C.DURU / HCL DAT DME</a:t>
            </a:r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470" r="174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665709" y="5877272"/>
            <a:ext cx="1890712" cy="649288"/>
          </a:xfrm>
        </p:spPr>
        <p:txBody>
          <a:bodyPr/>
          <a:lstStyle/>
          <a:p>
            <a:r>
              <a:rPr lang="fr-FR" dirty="0" smtClean="0"/>
              <a:t>22_nov_2017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48 500 points géographiques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0" y="2942948"/>
            <a:ext cx="3195672" cy="23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01462"/>
            <a:ext cx="2752452" cy="24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42947"/>
            <a:ext cx="2288108" cy="64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39445" y="53587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uprum" panose="020B0604020202020204" charset="0"/>
              </a:rPr>
              <a:t>Un usage au-delà des services techniques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2822" y="138020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dirty="0">
                <a:latin typeface="Cuprum" panose="020B0604020202020204" charset="0"/>
              </a:rPr>
              <a:t>Arborescence géographique : Secteur Maintenance &gt;Site &gt; bâtiment &gt; étage&gt; local</a:t>
            </a:r>
          </a:p>
          <a:p>
            <a:pPr marL="342900" indent="-342900">
              <a:buClr>
                <a:schemeClr val="accent1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dirty="0">
                <a:latin typeface="Cuprum" panose="020B0604020202020204" charset="0"/>
              </a:rPr>
              <a:t>Des caractéristiques synthétiques</a:t>
            </a:r>
          </a:p>
          <a:p>
            <a:pPr marL="342900" indent="-342900">
              <a:buClr>
                <a:schemeClr val="accent1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dirty="0">
                <a:latin typeface="Cuprum" panose="020B0604020202020204" charset="0"/>
              </a:rPr>
              <a:t>Codification physique de chaque local</a:t>
            </a:r>
          </a:p>
        </p:txBody>
      </p:sp>
    </p:spTree>
    <p:extLst>
      <p:ext uri="{BB962C8B-B14F-4D97-AF65-F5344CB8AC3E}">
        <p14:creationId xmlns:p14="http://schemas.microsoft.com/office/powerpoint/2010/main" val="7809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32 500 Installations techniques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604003" cy="25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8" y="2069429"/>
            <a:ext cx="3456384" cy="370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11494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sz="1800" dirty="0">
                <a:latin typeface="Cuprum" panose="020B0604020202020204" charset="0"/>
              </a:rPr>
              <a:t>A</a:t>
            </a:r>
            <a:r>
              <a:rPr lang="fr-FR" sz="1800" dirty="0" smtClean="0">
                <a:latin typeface="Cuprum" panose="020B0604020202020204" charset="0"/>
              </a:rPr>
              <a:t>rborescence technique : Filières &gt;thèmes…&gt; équipement</a:t>
            </a:r>
          </a:p>
          <a:p>
            <a:pPr marL="342900" indent="-342900">
              <a:buClr>
                <a:schemeClr val="accent1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Cuprum" panose="020B0604020202020204" charset="0"/>
              </a:rPr>
              <a:t>Des caractéristiques synthétiques</a:t>
            </a:r>
          </a:p>
          <a:p>
            <a:pPr marL="342900" indent="-342900">
              <a:buClr>
                <a:schemeClr val="accent1"/>
              </a:buClr>
              <a:buSzPct val="94000"/>
              <a:buFont typeface="Wingdings" panose="05000000000000000000" pitchFamily="2" charset="2"/>
              <a:buChar char="Ø"/>
            </a:pPr>
            <a:r>
              <a:rPr lang="fr-FR" sz="1800" dirty="0">
                <a:latin typeface="Cuprum" panose="020B0604020202020204" charset="0"/>
              </a:rPr>
              <a:t>C</a:t>
            </a:r>
            <a:r>
              <a:rPr lang="fr-FR" sz="1800" dirty="0" smtClean="0">
                <a:latin typeface="Cuprum" panose="020B0604020202020204" charset="0"/>
              </a:rPr>
              <a:t>odification physique</a:t>
            </a:r>
            <a:endParaRPr lang="fr-FR" sz="1800" dirty="0">
              <a:latin typeface="Cupr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130 000 interventions par 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1319064"/>
            <a:ext cx="8424936" cy="2969065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uprum" panose="02000506000000020004" pitchFamily="2" charset="0"/>
              <a:buChar char="›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C00000"/>
                </a:solidFill>
              </a:rPr>
              <a:t>73 000 issues de Demandes </a:t>
            </a:r>
            <a:r>
              <a:rPr lang="fr-FR" sz="1400" dirty="0" smtClean="0"/>
              <a:t>faites par  le personnel </a:t>
            </a:r>
            <a:r>
              <a:rPr lang="fr-FR" sz="1100" dirty="0" smtClean="0"/>
              <a:t>(via application Web) </a:t>
            </a:r>
            <a:r>
              <a:rPr lang="fr-FR" sz="1400" dirty="0" smtClean="0"/>
              <a:t>: réglage de température, défaut d’éclairage, distribution de clé, transfert de téléphone, fixation d’équipement mobilier etc…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C00000"/>
                </a:solidFill>
              </a:rPr>
              <a:t>70</a:t>
            </a:r>
            <a:r>
              <a:rPr lang="fr-FR" sz="1400" dirty="0">
                <a:solidFill>
                  <a:srgbClr val="C00000"/>
                </a:solidFill>
              </a:rPr>
              <a:t>% des demandes sont clôturées en moins de 48h</a:t>
            </a:r>
            <a:r>
              <a:rPr lang="fr-FR" sz="1400" dirty="0"/>
              <a:t> </a:t>
            </a:r>
            <a:r>
              <a:rPr lang="fr-FR" sz="1050" dirty="0"/>
              <a:t>(</a:t>
            </a:r>
            <a:r>
              <a:rPr lang="fr-FR" sz="1050" dirty="0" smtClean="0"/>
              <a:t>un </a:t>
            </a:r>
            <a:r>
              <a:rPr lang="fr-FR" sz="1050" dirty="0"/>
              <a:t>taux stable malgré l’augmentation des </a:t>
            </a:r>
            <a:r>
              <a:rPr lang="fr-FR" sz="1050" dirty="0" smtClean="0"/>
              <a:t>demandes)</a:t>
            </a: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C00000"/>
                </a:solidFill>
              </a:rPr>
              <a:t>30 </a:t>
            </a:r>
            <a:r>
              <a:rPr lang="fr-FR" sz="1400" dirty="0">
                <a:solidFill>
                  <a:srgbClr val="C00000"/>
                </a:solidFill>
              </a:rPr>
              <a:t>000 interventions </a:t>
            </a:r>
            <a:r>
              <a:rPr lang="fr-FR" sz="1400" dirty="0" smtClean="0">
                <a:solidFill>
                  <a:srgbClr val="C00000"/>
                </a:solidFill>
              </a:rPr>
              <a:t>préventives </a:t>
            </a:r>
            <a:r>
              <a:rPr lang="fr-FR" sz="1400" dirty="0"/>
              <a:t>participant à la sécurité de fonctionnement des équipements </a:t>
            </a:r>
            <a:r>
              <a:rPr lang="fr-FR" sz="1050" dirty="0" smtClean="0"/>
              <a:t>(groupes </a:t>
            </a:r>
            <a:r>
              <a:rPr lang="fr-FR" sz="1050" dirty="0"/>
              <a:t>froids, centrales de traitement d’air, ascenseurs, portes automatiques, systèmes de sécurité incendie, onduleurs, HTA, </a:t>
            </a:r>
            <a:r>
              <a:rPr lang="fr-FR" sz="1050" dirty="0" smtClean="0"/>
              <a:t>…)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C00000"/>
                </a:solidFill>
              </a:rPr>
              <a:t>2 500 non-conformités </a:t>
            </a:r>
            <a:r>
              <a:rPr lang="fr-FR" sz="1400" dirty="0">
                <a:solidFill>
                  <a:srgbClr val="C00000"/>
                </a:solidFill>
              </a:rPr>
              <a:t>relevées </a:t>
            </a:r>
            <a:r>
              <a:rPr lang="fr-FR" sz="1400" dirty="0"/>
              <a:t>lors des contrôles périodiques règlementaires </a:t>
            </a:r>
            <a:r>
              <a:rPr lang="fr-FR" sz="1050" dirty="0"/>
              <a:t>(électricité, ascenseurs, équipements sous pression, SSI)</a:t>
            </a:r>
          </a:p>
          <a:p>
            <a:pPr marL="0" lvl="1" indent="0" algn="just">
              <a:buNone/>
              <a:defRPr/>
            </a:pPr>
            <a:endParaRPr lang="fr-FR" sz="1400" dirty="0"/>
          </a:p>
          <a:p>
            <a:pPr marL="0" indent="0" algn="just">
              <a:buNone/>
              <a:defRPr/>
            </a:pPr>
            <a:endParaRPr lang="fr-FR" sz="1400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1204"/>
            <a:ext cx="3669427" cy="24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29" y="3855750"/>
            <a:ext cx="3454838" cy="17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585158" y="342900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Suivi MP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4427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Suivi des contrôles réglementaires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1397000"/>
            <a:ext cx="8135938" cy="4840288"/>
          </a:xfrm>
        </p:spPr>
        <p:txBody>
          <a:bodyPr/>
          <a:lstStyle/>
          <a:p>
            <a:pPr eaLnBrk="1" hangingPunct="1"/>
            <a:r>
              <a:rPr lang="fr-FR" altLang="fr-FR" sz="1800" dirty="0" smtClean="0"/>
              <a:t>Les observations des rapport de contrôles règlementaires sont à présent sous GMAO : Homogénéisation des pratiques  </a:t>
            </a:r>
          </a:p>
          <a:p>
            <a:pPr marL="457200" lvl="1" indent="0" eaLnBrk="1" hangingPunct="1">
              <a:buNone/>
            </a:pPr>
            <a:endParaRPr lang="fr-FR" altLang="fr-FR" sz="1600" dirty="0" smtClean="0"/>
          </a:p>
          <a:p>
            <a:pPr eaLnBrk="1" hangingPunct="1"/>
            <a:endParaRPr lang="fr-FR" altLang="fr-FR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103129" y="2564904"/>
            <a:ext cx="8526463" cy="3573462"/>
            <a:chOff x="596900" y="2373313"/>
            <a:chExt cx="8526463" cy="35734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4" t="11920" r="61343" b="12622"/>
            <a:stretch>
              <a:fillRect/>
            </a:stretch>
          </p:blipFill>
          <p:spPr bwMode="auto">
            <a:xfrm>
              <a:off x="887413" y="2373313"/>
              <a:ext cx="1258887" cy="1565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lèche vers le bas 7"/>
            <p:cNvSpPr/>
            <p:nvPr/>
          </p:nvSpPr>
          <p:spPr>
            <a:xfrm rot="16200000">
              <a:off x="2470944" y="2899569"/>
              <a:ext cx="250825" cy="512763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7" t="16640" r="72780" b="51996"/>
            <a:stretch>
              <a:fillRect/>
            </a:stretch>
          </p:blipFill>
          <p:spPr bwMode="auto">
            <a:xfrm>
              <a:off x="3492500" y="2519363"/>
              <a:ext cx="2678113" cy="1336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2740025"/>
              <a:ext cx="857250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6"/>
            <p:cNvSpPr txBox="1">
              <a:spLocks noChangeArrowheads="1"/>
            </p:cNvSpPr>
            <p:nvPr/>
          </p:nvSpPr>
          <p:spPr bwMode="auto">
            <a:xfrm>
              <a:off x="596900" y="3965575"/>
              <a:ext cx="18399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altLang="fr-FR" sz="1400" dirty="0">
                  <a:latin typeface="+mj-lt"/>
                </a:rPr>
                <a:t>Rapport du contrôleur technique</a:t>
              </a:r>
            </a:p>
          </p:txBody>
        </p:sp>
        <p:sp>
          <p:nvSpPr>
            <p:cNvPr id="12" name="ZoneTexte 16"/>
            <p:cNvSpPr txBox="1">
              <a:spLocks noChangeArrowheads="1"/>
            </p:cNvSpPr>
            <p:nvPr/>
          </p:nvSpPr>
          <p:spPr bwMode="auto">
            <a:xfrm>
              <a:off x="2974975" y="3919538"/>
              <a:ext cx="37115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altLang="fr-FR" sz="1400" dirty="0">
                  <a:latin typeface="+mj-lt"/>
                </a:rPr>
                <a:t>Envoi automatique d’un mail accompagné d’un fichier Excel de </a:t>
              </a:r>
              <a:r>
                <a:rPr lang="fr-FR" altLang="fr-FR" sz="1400" dirty="0" smtClean="0">
                  <a:latin typeface="+mj-lt"/>
                </a:rPr>
                <a:t>récapitulatif </a:t>
              </a:r>
              <a:r>
                <a:rPr lang="fr-FR" altLang="fr-FR" sz="1400" dirty="0">
                  <a:latin typeface="+mj-lt"/>
                </a:rPr>
                <a:t>des observations</a:t>
              </a:r>
            </a:p>
          </p:txBody>
        </p:sp>
        <p:sp>
          <p:nvSpPr>
            <p:cNvPr id="13" name="Flèche à angle droit 12"/>
            <p:cNvSpPr/>
            <p:nvPr/>
          </p:nvSpPr>
          <p:spPr>
            <a:xfrm rot="5400000" flipV="1">
              <a:off x="6937375" y="4529138"/>
              <a:ext cx="1368425" cy="1346200"/>
            </a:xfrm>
            <a:prstGeom prst="bentUpArrow">
              <a:avLst>
                <a:gd name="adj1" fmla="val 14061"/>
                <a:gd name="adj2" fmla="val 10597"/>
                <a:gd name="adj3" fmla="val 1408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ZoneTexte 18"/>
            <p:cNvSpPr txBox="1">
              <a:spLocks noChangeArrowheads="1"/>
            </p:cNvSpPr>
            <p:nvPr/>
          </p:nvSpPr>
          <p:spPr bwMode="auto">
            <a:xfrm>
              <a:off x="7281863" y="3856038"/>
              <a:ext cx="184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altLang="fr-FR" sz="1400" dirty="0">
                  <a:latin typeface="+mj-lt"/>
                </a:rPr>
                <a:t>Import auto sous GMAO</a:t>
              </a:r>
            </a:p>
          </p:txBody>
        </p:sp>
        <p:sp>
          <p:nvSpPr>
            <p:cNvPr id="15" name="ZoneTexte 19"/>
            <p:cNvSpPr txBox="1">
              <a:spLocks noChangeArrowheads="1"/>
            </p:cNvSpPr>
            <p:nvPr/>
          </p:nvSpPr>
          <p:spPr bwMode="auto">
            <a:xfrm>
              <a:off x="887413" y="5300663"/>
              <a:ext cx="578643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altLang="fr-FR" sz="1800" dirty="0">
                  <a:latin typeface="+mj-lt"/>
                </a:rPr>
                <a:t>Observations disponibles sous GMAO en temps que </a:t>
              </a:r>
              <a:r>
                <a:rPr lang="fr-FR" altLang="fr-FR" sz="1800" dirty="0">
                  <a:solidFill>
                    <a:srgbClr val="00B0F0"/>
                  </a:solidFill>
                  <a:latin typeface="+mj-lt"/>
                </a:rPr>
                <a:t>Demande </a:t>
              </a:r>
              <a:r>
                <a:rPr lang="fr-FR" altLang="fr-FR" sz="1800" dirty="0" smtClean="0">
                  <a:solidFill>
                    <a:srgbClr val="00B0F0"/>
                  </a:solidFill>
                  <a:latin typeface="+mj-lt"/>
                </a:rPr>
                <a:t>d’Intervention </a:t>
              </a:r>
              <a:r>
                <a:rPr lang="fr-FR" altLang="fr-FR" sz="1800" dirty="0">
                  <a:solidFill>
                    <a:srgbClr val="00B0F0"/>
                  </a:solidFill>
                  <a:latin typeface="+mj-lt"/>
                </a:rPr>
                <a:t>Contrôle Règlementaire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Suivi des compteurs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1397000"/>
            <a:ext cx="8135938" cy="4840288"/>
          </a:xfrm>
        </p:spPr>
        <p:txBody>
          <a:bodyPr/>
          <a:lstStyle/>
          <a:p>
            <a:pPr lvl="1" eaLnBrk="1" hangingPunct="1"/>
            <a:r>
              <a:rPr lang="fr-FR" altLang="fr-FR" dirty="0" smtClean="0"/>
              <a:t>Inclus dans les tournées hebdomadaires</a:t>
            </a:r>
          </a:p>
          <a:p>
            <a:pPr lvl="1" eaLnBrk="1" hangingPunct="1"/>
            <a:r>
              <a:rPr lang="fr-FR" altLang="fr-FR" dirty="0" smtClean="0"/>
              <a:t>Saisie sous GMAO</a:t>
            </a:r>
          </a:p>
          <a:p>
            <a:pPr eaLnBrk="1" hangingPunct="1"/>
            <a:endParaRPr lang="fr-FR" alt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0938"/>
            <a:ext cx="4606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4608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Suivi des commandes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39750" y="1397000"/>
            <a:ext cx="8135938" cy="48402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Suivi des achats de réparation ou prestations hors forfait : </a:t>
            </a:r>
          </a:p>
          <a:p>
            <a:pPr lvl="1" eaLnBrk="1" hangingPunct="1"/>
            <a:r>
              <a:rPr lang="fr-FR" altLang="fr-FR" dirty="0" smtClean="0"/>
              <a:t>Liés à un Bon de travail</a:t>
            </a:r>
          </a:p>
          <a:p>
            <a:pPr lvl="1" eaLnBrk="1" hangingPunct="1"/>
            <a:r>
              <a:rPr lang="fr-FR" altLang="fr-FR" dirty="0" smtClean="0"/>
              <a:t>Traçabilité de la prestation faite</a:t>
            </a:r>
          </a:p>
          <a:p>
            <a:pPr lvl="1" eaLnBrk="1" hangingPunct="1"/>
            <a:r>
              <a:rPr lang="fr-FR" altLang="fr-FR" dirty="0" smtClean="0"/>
              <a:t>Validation par le responsable de site</a:t>
            </a:r>
          </a:p>
          <a:p>
            <a:pPr lvl="1" eaLnBrk="1" hangingPunct="1"/>
            <a:r>
              <a:rPr lang="fr-FR" altLang="fr-FR" dirty="0" smtClean="0"/>
              <a:t>Communication auprès des services économiques pour les engagements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1367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Gestion des stocks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750" y="1397000"/>
            <a:ext cx="8135938" cy="48402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Test sur la blanchisserie inter-hospitalière</a:t>
            </a:r>
          </a:p>
          <a:p>
            <a:pPr lvl="1" eaLnBrk="1" hangingPunct="1"/>
            <a:r>
              <a:rPr lang="fr-FR" altLang="fr-FR" dirty="0" smtClean="0"/>
              <a:t>Gestion des consommations liés à un OT</a:t>
            </a:r>
          </a:p>
          <a:p>
            <a:pPr lvl="1" eaLnBrk="1" hangingPunct="1"/>
            <a:r>
              <a:rPr lang="fr-FR" altLang="fr-FR" dirty="0" smtClean="0"/>
              <a:t>Gestion par inventaire</a:t>
            </a:r>
          </a:p>
          <a:p>
            <a:pPr eaLnBrk="1" hangingPunct="1"/>
            <a:endParaRPr lang="fr-FR" alt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16238"/>
            <a:ext cx="5759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Reporting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39750" y="1397000"/>
            <a:ext cx="8135938" cy="48402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Premiers essais sous Excel </a:t>
            </a:r>
          </a:p>
          <a:p>
            <a:pPr eaLnBrk="1" hangingPunct="1"/>
            <a:r>
              <a:rPr lang="fr-FR" altLang="fr-FR" dirty="0" smtClean="0"/>
              <a:t>Passage sous </a:t>
            </a:r>
            <a:r>
              <a:rPr lang="fr-FR" altLang="fr-FR" dirty="0" err="1" smtClean="0"/>
              <a:t>Buisness</a:t>
            </a:r>
            <a:r>
              <a:rPr lang="fr-FR" altLang="fr-FR" dirty="0" smtClean="0"/>
              <a:t> Object (Report </a:t>
            </a:r>
            <a:r>
              <a:rPr lang="fr-FR" altLang="fr-FR" dirty="0" err="1" smtClean="0"/>
              <a:t>Builder</a:t>
            </a:r>
            <a:r>
              <a:rPr lang="fr-FR" altLang="fr-FR" dirty="0" smtClean="0"/>
              <a:t>)</a:t>
            </a:r>
          </a:p>
          <a:p>
            <a:pPr lvl="1" eaLnBrk="1" hangingPunct="1"/>
            <a:r>
              <a:rPr lang="fr-FR" altLang="fr-FR" dirty="0" smtClean="0"/>
              <a:t>Copie de la base de travail GMAO une fois par mois</a:t>
            </a:r>
          </a:p>
          <a:p>
            <a:pPr lvl="1" eaLnBrk="1" hangingPunct="1"/>
            <a:r>
              <a:rPr lang="fr-FR" altLang="fr-FR" dirty="0" err="1" smtClean="0"/>
              <a:t>Reporting</a:t>
            </a:r>
            <a:r>
              <a:rPr lang="fr-FR" altLang="fr-FR" dirty="0" smtClean="0"/>
              <a:t> Mensuel</a:t>
            </a:r>
          </a:p>
          <a:p>
            <a:pPr eaLnBrk="1" hangingPunct="1"/>
            <a:endParaRPr lang="fr-FR" altLang="fr-FR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>
            <a:fillRect/>
          </a:stretch>
        </p:blipFill>
        <p:spPr bwMode="auto">
          <a:xfrm>
            <a:off x="539750" y="3573463"/>
            <a:ext cx="482441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7" b="6087"/>
          <a:stretch>
            <a:fillRect/>
          </a:stretch>
        </p:blipFill>
        <p:spPr bwMode="auto">
          <a:xfrm>
            <a:off x="4500563" y="3068638"/>
            <a:ext cx="27527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perspectives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539552" y="1396750"/>
            <a:ext cx="8136904" cy="4840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uprum" panose="02000506000000020004" pitchFamily="2" charset="0"/>
              <a:buChar char="›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sz="3600" dirty="0" smtClean="0">
                <a:solidFill>
                  <a:srgbClr val="C00000"/>
                </a:solidFill>
              </a:rPr>
              <a:t>Évolution de logiciel</a:t>
            </a:r>
          </a:p>
          <a:p>
            <a:pPr algn="just">
              <a:lnSpc>
                <a:spcPct val="150000"/>
              </a:lnSpc>
            </a:pPr>
            <a:r>
              <a:rPr lang="fr-FR" sz="3600" dirty="0" smtClean="0">
                <a:solidFill>
                  <a:srgbClr val="C00000"/>
                </a:solidFill>
              </a:rPr>
              <a:t>Portabilité</a:t>
            </a:r>
          </a:p>
          <a:p>
            <a:pPr algn="just">
              <a:lnSpc>
                <a:spcPct val="150000"/>
              </a:lnSpc>
            </a:pPr>
            <a:r>
              <a:rPr lang="fr-FR" sz="3600" dirty="0" smtClean="0">
                <a:solidFill>
                  <a:srgbClr val="C00000"/>
                </a:solidFill>
              </a:rPr>
              <a:t>Intégration plan /cartographie</a:t>
            </a:r>
          </a:p>
          <a:p>
            <a:pPr algn="just">
              <a:lnSpc>
                <a:spcPct val="150000"/>
              </a:lnSpc>
            </a:pPr>
            <a:r>
              <a:rPr lang="fr-FR" sz="3600" dirty="0" smtClean="0">
                <a:solidFill>
                  <a:srgbClr val="C00000"/>
                </a:solidFill>
              </a:rPr>
              <a:t>Perspectives </a:t>
            </a:r>
            <a:r>
              <a:rPr lang="fr-FR" sz="3600" dirty="0">
                <a:solidFill>
                  <a:srgbClr val="C00000"/>
                </a:solidFill>
              </a:rPr>
              <a:t>B</a:t>
            </a:r>
            <a:r>
              <a:rPr lang="fr-FR" sz="3600" dirty="0" smtClean="0">
                <a:solidFill>
                  <a:srgbClr val="C00000"/>
                </a:solidFill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4179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Hospices Civils de Lyon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uprum" panose="02000506000000020004" pitchFamily="2" charset="0"/>
              <a:buChar char="›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marL="0" lvl="2" indent="0" algn="just">
              <a:buNone/>
              <a:defRPr/>
            </a:pPr>
            <a:r>
              <a:rPr lang="fr-FR" sz="1800" b="1" kern="0" dirty="0" smtClean="0"/>
              <a:t>Patrimoine : </a:t>
            </a:r>
            <a:r>
              <a:rPr lang="fr-FR" altLang="fr-FR" sz="1800" dirty="0" smtClean="0">
                <a:solidFill>
                  <a:srgbClr val="C00000"/>
                </a:solidFill>
              </a:rPr>
              <a:t>14 Sites </a:t>
            </a:r>
            <a:r>
              <a:rPr lang="fr-FR" altLang="fr-FR" sz="1800" dirty="0" smtClean="0"/>
              <a:t>// ~</a:t>
            </a:r>
            <a:r>
              <a:rPr lang="fr-FR" altLang="fr-FR" sz="1800" dirty="0" smtClean="0">
                <a:solidFill>
                  <a:srgbClr val="C00000"/>
                </a:solidFill>
              </a:rPr>
              <a:t>300 Bâtiments</a:t>
            </a:r>
            <a:endParaRPr lang="fr-FR" sz="1600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6" y="2026504"/>
            <a:ext cx="7694362" cy="42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HCL – la Direction des Affaires Techniques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53169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304" y="1450650"/>
            <a:ext cx="4464496" cy="4934071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uprum" panose="02000506000000020004" pitchFamily="2" charset="0"/>
              <a:buChar char="›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fr-FR" sz="1400" dirty="0" smtClean="0">
                <a:solidFill>
                  <a:srgbClr val="C00000"/>
                </a:solidFill>
              </a:rPr>
              <a:t>Bâtiments </a:t>
            </a:r>
            <a:r>
              <a:rPr lang="fr-FR" sz="1400" dirty="0">
                <a:solidFill>
                  <a:srgbClr val="C00000"/>
                </a:solidFill>
              </a:rPr>
              <a:t>et installations techniques des </a:t>
            </a:r>
            <a:r>
              <a:rPr lang="fr-FR" sz="1400" dirty="0" smtClean="0">
                <a:solidFill>
                  <a:srgbClr val="C00000"/>
                </a:solidFill>
              </a:rPr>
              <a:t>HCL :</a:t>
            </a:r>
            <a:endParaRPr lang="fr-FR" sz="1400" dirty="0">
              <a:solidFill>
                <a:srgbClr val="C00000"/>
              </a:solidFill>
            </a:endParaRPr>
          </a:p>
          <a:p>
            <a:pPr lvl="2"/>
            <a:r>
              <a:rPr lang="fr-FR" sz="1400" b="1" dirty="0" smtClean="0"/>
              <a:t>953 </a:t>
            </a:r>
            <a:r>
              <a:rPr lang="fr-FR" sz="1400" b="1" dirty="0"/>
              <a:t>000 m² </a:t>
            </a:r>
            <a:r>
              <a:rPr lang="fr-FR" sz="1400" dirty="0"/>
              <a:t>de surface de bâtiments </a:t>
            </a:r>
            <a:r>
              <a:rPr lang="fr-FR" sz="1400" dirty="0" smtClean="0"/>
              <a:t>hospitaliers : </a:t>
            </a:r>
            <a:r>
              <a:rPr lang="fr-FR" sz="1400" dirty="0"/>
              <a:t>122 salles d’opération, 3 812 chambres, 47 000 locaux,…</a:t>
            </a:r>
          </a:p>
          <a:p>
            <a:pPr lvl="2"/>
            <a:r>
              <a:rPr lang="fr-FR" sz="1400" b="1" dirty="0"/>
              <a:t>33 000 installations techniques référencées :</a:t>
            </a:r>
            <a:r>
              <a:rPr lang="fr-FR" sz="1400" u="sng" dirty="0"/>
              <a:t> </a:t>
            </a:r>
            <a:r>
              <a:rPr lang="fr-FR" sz="1400" dirty="0" smtClean="0"/>
              <a:t>380 </a:t>
            </a:r>
            <a:r>
              <a:rPr lang="fr-FR" sz="1400" dirty="0"/>
              <a:t>ascenseurs, 950 portes automatiques, 190 groupes froid, 840 CTA, 7 000 ventilo-convecteurs, 45 groupes électrogènes, 78 chaudières, 90 TGBT, 1 150 armoires électriques, 295 onduleurs, </a:t>
            </a:r>
            <a:r>
              <a:rPr lang="fr-FR" sz="1400" dirty="0" smtClean="0"/>
              <a:t>580 </a:t>
            </a:r>
            <a:r>
              <a:rPr lang="fr-FR" sz="1400" dirty="0"/>
              <a:t>caméras </a:t>
            </a:r>
            <a:r>
              <a:rPr lang="fr-FR" sz="1400" dirty="0" smtClean="0"/>
              <a:t>vidéo, </a:t>
            </a:r>
            <a:r>
              <a:rPr lang="fr-FR" sz="1400" dirty="0"/>
              <a:t>417 gares pneumatiques </a:t>
            </a:r>
            <a:r>
              <a:rPr lang="fr-FR" sz="1400" dirty="0" smtClean="0"/>
              <a:t>…</a:t>
            </a:r>
          </a:p>
          <a:p>
            <a:pPr marL="914400" lvl="2" indent="0">
              <a:buNone/>
            </a:pPr>
            <a:endParaRPr lang="fr-FR" sz="1400" dirty="0" smtClean="0"/>
          </a:p>
          <a:p>
            <a:pPr marL="914400" lvl="2" indent="0">
              <a:buNone/>
            </a:pPr>
            <a:endParaRPr lang="fr-FR" sz="1400" dirty="0"/>
          </a:p>
          <a:p>
            <a:pPr marL="914400" lvl="2" indent="0">
              <a:buNone/>
            </a:pPr>
            <a:endParaRPr lang="fr-FR" sz="1400" dirty="0" smtClean="0"/>
          </a:p>
          <a:p>
            <a:pPr marL="914400" lvl="2" indent="0">
              <a:buNone/>
            </a:pPr>
            <a:endParaRPr lang="fr-FR" sz="1400" dirty="0"/>
          </a:p>
          <a:p>
            <a:pPr marL="914400" lvl="2" indent="0">
              <a:buNone/>
            </a:pPr>
            <a:endParaRPr lang="fr-FR" sz="1400" dirty="0"/>
          </a:p>
          <a:p>
            <a:r>
              <a:rPr lang="fr-FR" sz="1400" dirty="0" smtClean="0">
                <a:solidFill>
                  <a:srgbClr val="C00000"/>
                </a:solidFill>
              </a:rPr>
              <a:t>Effectifs :</a:t>
            </a:r>
            <a:r>
              <a:rPr lang="fr-FR" sz="1400" dirty="0" smtClean="0"/>
              <a:t> </a:t>
            </a:r>
            <a:r>
              <a:rPr lang="fr-FR" sz="1400" b="1" dirty="0" smtClean="0"/>
              <a:t>380 </a:t>
            </a:r>
            <a:r>
              <a:rPr lang="fr-FR" sz="1400" b="1" dirty="0"/>
              <a:t>agents </a:t>
            </a:r>
            <a:r>
              <a:rPr lang="fr-FR" sz="1400" dirty="0"/>
              <a:t>dont 35 </a:t>
            </a:r>
            <a:r>
              <a:rPr lang="fr-FR" sz="1400" dirty="0" smtClean="0"/>
              <a:t>ingénieurs</a:t>
            </a:r>
            <a:endParaRPr lang="fr-FR" sz="1400" dirty="0"/>
          </a:p>
          <a:p>
            <a:pPr marL="0" indent="0" algn="just">
              <a:buNone/>
              <a:defRPr/>
            </a:pPr>
            <a:endParaRPr lang="fr-FR" sz="1100" kern="0" dirty="0"/>
          </a:p>
        </p:txBody>
      </p:sp>
    </p:spTree>
    <p:extLst>
      <p:ext uri="{BB962C8B-B14F-4D97-AF65-F5344CB8AC3E}">
        <p14:creationId xmlns:p14="http://schemas.microsoft.com/office/powerpoint/2010/main" val="24839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HCL – DAT – le Département Maintenance Exploitation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602315" y="1493311"/>
            <a:ext cx="144016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67847" y="3140968"/>
            <a:ext cx="144016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02315" y="173246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Responsable du Département</a:t>
            </a:r>
            <a:endParaRPr lang="fr-FR" sz="1600" dirty="0"/>
          </a:p>
        </p:txBody>
      </p:sp>
      <p:sp>
        <p:nvSpPr>
          <p:cNvPr id="24" name="Ellipse 23"/>
          <p:cNvSpPr/>
          <p:nvPr/>
        </p:nvSpPr>
        <p:spPr>
          <a:xfrm>
            <a:off x="2801138" y="3140968"/>
            <a:ext cx="144016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749890" y="329336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prum" panose="020B0604020202020204" charset="0"/>
              </a:rPr>
              <a:t>Responsable Maintenance du GH Centre</a:t>
            </a:r>
            <a:endParaRPr lang="fr-FR" sz="1400" dirty="0">
              <a:latin typeface="Cuprum" panose="020B060402020202020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927971" y="3140968"/>
            <a:ext cx="144016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934429" y="329382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prum" panose="020B0604020202020204" charset="0"/>
              </a:rPr>
              <a:t>Responsable Maintenance du GH Sud</a:t>
            </a:r>
            <a:endParaRPr lang="fr-FR" sz="1400" dirty="0">
              <a:latin typeface="Cuprum" panose="020B060402020202020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800299" y="3140968"/>
            <a:ext cx="144016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747300" y="3293367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prum" panose="020B0604020202020204" charset="0"/>
              </a:rPr>
              <a:t>Responsable Maintenance du GH Nord</a:t>
            </a:r>
            <a:endParaRPr lang="fr-FR" sz="1400" dirty="0">
              <a:latin typeface="Cuprum" panose="020B060402020202020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61572" y="3304797"/>
            <a:ext cx="153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prum" panose="020B0604020202020204" charset="0"/>
              </a:rPr>
              <a:t>Responsable Maintenance du GH Est</a:t>
            </a:r>
          </a:p>
          <a:p>
            <a:pPr algn="ctr"/>
            <a:endParaRPr lang="fr-FR" sz="1400" dirty="0">
              <a:latin typeface="Cuprum" panose="020B060402020202020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428630" y="1340768"/>
            <a:ext cx="144016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410593" y="166218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Fonctions support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88912" y="4525693"/>
            <a:ext cx="217719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uprum" panose="020B0604020202020204" charset="0"/>
              </a:rPr>
              <a:t>Atelier Courant Fort</a:t>
            </a:r>
          </a:p>
          <a:p>
            <a:r>
              <a:rPr lang="fr-FR" sz="1200" dirty="0">
                <a:latin typeface="Cuprum" panose="020B0604020202020204" charset="0"/>
              </a:rPr>
              <a:t>Atelier Courants Faibles</a:t>
            </a:r>
          </a:p>
          <a:p>
            <a:r>
              <a:rPr lang="fr-FR" sz="1200" dirty="0">
                <a:latin typeface="Cuprum" panose="020B0604020202020204" charset="0"/>
              </a:rPr>
              <a:t>Atelier Maintenance générale</a:t>
            </a:r>
          </a:p>
          <a:p>
            <a:r>
              <a:rPr lang="fr-FR" sz="1200" dirty="0">
                <a:latin typeface="Cuprum" panose="020B0604020202020204" charset="0"/>
              </a:rPr>
              <a:t>Atelier </a:t>
            </a:r>
            <a:r>
              <a:rPr lang="fr-FR" sz="1200" dirty="0" smtClean="0">
                <a:latin typeface="Cuprum" panose="020B0604020202020204" charset="0"/>
              </a:rPr>
              <a:t>EAU/AIR</a:t>
            </a:r>
            <a:endParaRPr lang="fr-FR" sz="1200" dirty="0">
              <a:latin typeface="Cuprum" panose="020B060402020202020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516095" y="4525692"/>
            <a:ext cx="217719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uprum" panose="020B0604020202020204" charset="0"/>
              </a:rPr>
              <a:t>Atelier Courant Fort</a:t>
            </a:r>
          </a:p>
          <a:p>
            <a:r>
              <a:rPr lang="fr-FR" sz="1200" dirty="0">
                <a:latin typeface="Cuprum" panose="020B0604020202020204" charset="0"/>
              </a:rPr>
              <a:t>Atelier Courants Faibles</a:t>
            </a:r>
          </a:p>
          <a:p>
            <a:r>
              <a:rPr lang="fr-FR" sz="1200" dirty="0">
                <a:latin typeface="Cuprum" panose="020B0604020202020204" charset="0"/>
              </a:rPr>
              <a:t>Atelier Maintenance générale</a:t>
            </a:r>
          </a:p>
          <a:p>
            <a:r>
              <a:rPr lang="fr-FR" sz="1200" dirty="0">
                <a:latin typeface="Cuprum" panose="020B0604020202020204" charset="0"/>
              </a:rPr>
              <a:t>Atelier </a:t>
            </a:r>
            <a:r>
              <a:rPr lang="fr-FR" sz="1200" dirty="0" smtClean="0">
                <a:latin typeface="Cuprum" panose="020B0604020202020204" charset="0"/>
              </a:rPr>
              <a:t>EAU/AIR</a:t>
            </a:r>
            <a:endParaRPr lang="fr-FR" sz="1200" dirty="0">
              <a:latin typeface="Cuprum" panose="020B060402020202020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743278" y="4518239"/>
            <a:ext cx="217719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uprum" panose="020B0604020202020204" charset="0"/>
              </a:rPr>
              <a:t>Atelier Courant Fort</a:t>
            </a:r>
          </a:p>
          <a:p>
            <a:r>
              <a:rPr lang="fr-FR" sz="1200" dirty="0">
                <a:latin typeface="Cuprum" panose="020B0604020202020204" charset="0"/>
              </a:rPr>
              <a:t>Atelier Courants Faibles</a:t>
            </a:r>
          </a:p>
          <a:p>
            <a:r>
              <a:rPr lang="fr-FR" sz="1200" dirty="0">
                <a:latin typeface="Cuprum" panose="020B0604020202020204" charset="0"/>
              </a:rPr>
              <a:t>Atelier Maintenance générale</a:t>
            </a:r>
          </a:p>
          <a:p>
            <a:r>
              <a:rPr lang="fr-FR" sz="1200" dirty="0">
                <a:latin typeface="Cuprum" panose="020B0604020202020204" charset="0"/>
              </a:rPr>
              <a:t>Atelier </a:t>
            </a:r>
            <a:r>
              <a:rPr lang="fr-FR" sz="1200" dirty="0" smtClean="0">
                <a:latin typeface="Cuprum" panose="020B0604020202020204" charset="0"/>
              </a:rPr>
              <a:t>EAU/AIR</a:t>
            </a:r>
            <a:endParaRPr lang="fr-FR" sz="1200" dirty="0">
              <a:latin typeface="Cuprum" panose="020B060402020202020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973373" y="4525692"/>
            <a:ext cx="217719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uprum" panose="020B0604020202020204" charset="0"/>
              </a:rPr>
              <a:t>Atelier Courant Fort</a:t>
            </a:r>
          </a:p>
          <a:p>
            <a:r>
              <a:rPr lang="fr-FR" sz="1200" dirty="0">
                <a:latin typeface="Cuprum" panose="020B0604020202020204" charset="0"/>
              </a:rPr>
              <a:t>Atelier Courants Faibles</a:t>
            </a:r>
          </a:p>
          <a:p>
            <a:r>
              <a:rPr lang="fr-FR" sz="1200" dirty="0">
                <a:latin typeface="Cuprum" panose="020B0604020202020204" charset="0"/>
              </a:rPr>
              <a:t>Atelier Maintenance générale</a:t>
            </a:r>
          </a:p>
          <a:p>
            <a:r>
              <a:rPr lang="fr-FR" sz="1200" dirty="0">
                <a:latin typeface="Cuprum" panose="020B0604020202020204" charset="0"/>
              </a:rPr>
              <a:t>Atelier </a:t>
            </a:r>
            <a:r>
              <a:rPr lang="fr-FR" sz="1200" dirty="0" smtClean="0">
                <a:latin typeface="Cuprum" panose="020B0604020202020204" charset="0"/>
              </a:rPr>
              <a:t>EAU/AIR</a:t>
            </a:r>
            <a:endParaRPr lang="fr-FR" sz="1200" dirty="0">
              <a:latin typeface="Cuprum" panose="020B060402020202020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922761" y="1340768"/>
            <a:ext cx="1227811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>
                <a:latin typeface="Cuprum" panose="020B0604020202020204" charset="0"/>
              </a:rPr>
              <a:t>Ingénieur METHODES</a:t>
            </a:r>
          </a:p>
          <a:p>
            <a:endParaRPr lang="fr-FR" sz="1200" dirty="0" smtClean="0">
              <a:latin typeface="Cuprum" panose="020B060402020202020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>
                <a:latin typeface="Cuprum" panose="020B0604020202020204" charset="0"/>
              </a:rPr>
              <a:t>Ingénieurs Référents Techniques</a:t>
            </a:r>
            <a:endParaRPr lang="fr-FR" sz="1200" dirty="0">
              <a:latin typeface="Cuprum" panose="020B0604020202020204" charset="0"/>
            </a:endParaRPr>
          </a:p>
        </p:txBody>
      </p:sp>
      <p:cxnSp>
        <p:nvCxnSpPr>
          <p:cNvPr id="41" name="Connecteur droit 40"/>
          <p:cNvCxnSpPr>
            <a:stCxn id="6" idx="3"/>
            <a:endCxn id="23" idx="7"/>
          </p:cNvCxnSpPr>
          <p:nvPr/>
        </p:nvCxnSpPr>
        <p:spPr>
          <a:xfrm flipH="1">
            <a:off x="1897100" y="2415251"/>
            <a:ext cx="1916122" cy="883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endCxn id="24" idx="0"/>
          </p:cNvCxnSpPr>
          <p:nvPr/>
        </p:nvCxnSpPr>
        <p:spPr>
          <a:xfrm flipH="1">
            <a:off x="3521218" y="2574497"/>
            <a:ext cx="631577" cy="566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634877" y="2551561"/>
            <a:ext cx="1031376" cy="589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6" idx="5"/>
            <a:endCxn id="28" idx="0"/>
          </p:cNvCxnSpPr>
          <p:nvPr/>
        </p:nvCxnSpPr>
        <p:spPr>
          <a:xfrm>
            <a:off x="4831568" y="2415251"/>
            <a:ext cx="2688811" cy="725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endCxn id="7" idx="3"/>
          </p:cNvCxnSpPr>
          <p:nvPr/>
        </p:nvCxnSpPr>
        <p:spPr>
          <a:xfrm flipH="1">
            <a:off x="5114483" y="1994679"/>
            <a:ext cx="1260176" cy="3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stCxn id="23" idx="4"/>
            <a:endCxn id="33" idx="0"/>
          </p:cNvCxnSpPr>
          <p:nvPr/>
        </p:nvCxnSpPr>
        <p:spPr>
          <a:xfrm flipH="1">
            <a:off x="1377512" y="4221088"/>
            <a:ext cx="10415" cy="30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5734156" y="4258904"/>
            <a:ext cx="10415" cy="30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7607150" y="4214263"/>
            <a:ext cx="10415" cy="30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3600681" y="4213634"/>
            <a:ext cx="10415" cy="30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195736" y="5817459"/>
            <a:ext cx="6519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Effectifs :</a:t>
            </a:r>
            <a:r>
              <a:rPr lang="fr-FR" dirty="0"/>
              <a:t> </a:t>
            </a:r>
            <a:r>
              <a:rPr lang="fr-FR" b="1" dirty="0" smtClean="0"/>
              <a:t>325 </a:t>
            </a:r>
            <a:r>
              <a:rPr lang="fr-FR" b="1" dirty="0"/>
              <a:t>agents </a:t>
            </a:r>
            <a:r>
              <a:rPr lang="fr-FR" dirty="0" smtClean="0"/>
              <a:t>- 12 ingénieurs – 43 techniciens – 267 ouvriers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GMAO – un outil essentiel de maintenance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uprum" panose="02000506000000020004" pitchFamily="2" charset="0"/>
              <a:buChar char="›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Objectifs</a:t>
            </a:r>
          </a:p>
          <a:p>
            <a:pPr marL="0" indent="0" algn="just">
              <a:buNone/>
              <a:defRPr/>
            </a:pPr>
            <a:r>
              <a:rPr lang="fr-FR" sz="1400" kern="0" dirty="0"/>
              <a:t>L</a:t>
            </a:r>
            <a:r>
              <a:rPr lang="fr-FR" sz="1400" kern="0" dirty="0" smtClean="0"/>
              <a:t>’ensemble </a:t>
            </a:r>
            <a:r>
              <a:rPr lang="fr-FR" sz="1400" kern="0" dirty="0"/>
              <a:t>des agents </a:t>
            </a:r>
            <a:r>
              <a:rPr lang="fr-FR" sz="1400" kern="0" dirty="0" smtClean="0"/>
              <a:t>de </a:t>
            </a:r>
            <a:r>
              <a:rPr lang="fr-FR" sz="1400" kern="0" dirty="0"/>
              <a:t>maintenance </a:t>
            </a:r>
            <a:r>
              <a:rPr lang="fr-FR" sz="1400" kern="0" dirty="0" smtClean="0"/>
              <a:t>ont un </a:t>
            </a:r>
            <a:r>
              <a:rPr lang="fr-FR" sz="1400" kern="0" dirty="0"/>
              <a:t>outil commun et partagé de gestion de la maintenance </a:t>
            </a:r>
            <a:r>
              <a:rPr lang="fr-FR" sz="1400" kern="0" dirty="0" smtClean="0"/>
              <a:t>permettant :</a:t>
            </a:r>
            <a:r>
              <a:rPr lang="fr-FR" sz="1400" kern="0" dirty="0"/>
              <a:t> </a:t>
            </a:r>
          </a:p>
          <a:p>
            <a:pPr marL="400050" lvl="1" indent="0" algn="just">
              <a:buNone/>
              <a:defRPr/>
            </a:pPr>
            <a:r>
              <a:rPr lang="fr-FR" sz="1400" kern="0" dirty="0"/>
              <a:t>La création d’une base de données exhaustive du parc des installations </a:t>
            </a:r>
            <a:r>
              <a:rPr lang="fr-FR" sz="1400" kern="0" dirty="0" smtClean="0"/>
              <a:t>techniques</a:t>
            </a:r>
            <a:endParaRPr lang="fr-FR" sz="1400" kern="0" dirty="0"/>
          </a:p>
          <a:p>
            <a:pPr marL="400050" lvl="1" indent="0" algn="just">
              <a:buNone/>
              <a:defRPr/>
            </a:pPr>
            <a:r>
              <a:rPr lang="fr-FR" sz="1400" kern="0" dirty="0"/>
              <a:t>Le suivi efficace des demandes d’interventions de l’ensemble des services des HCL </a:t>
            </a:r>
            <a:endParaRPr lang="fr-FR" sz="1400" kern="0" dirty="0" smtClean="0"/>
          </a:p>
          <a:p>
            <a:pPr marL="400050" lvl="1" indent="0" algn="just">
              <a:buNone/>
              <a:defRPr/>
            </a:pPr>
            <a:r>
              <a:rPr lang="fr-FR" sz="1400" kern="0" dirty="0" smtClean="0"/>
              <a:t>L’optimisation de leur gestion</a:t>
            </a:r>
          </a:p>
          <a:p>
            <a:pPr marL="400050" lvl="1" indent="0" algn="just">
              <a:buNone/>
              <a:defRPr/>
            </a:pPr>
            <a:r>
              <a:rPr lang="fr-FR" sz="1400" kern="0" dirty="0" smtClean="0"/>
              <a:t>La </a:t>
            </a:r>
            <a:r>
              <a:rPr lang="fr-FR" sz="1400" kern="0" dirty="0"/>
              <a:t>programmation et le suivi de la maintenance préventive faite par les ateliers ou les prestataires externes</a:t>
            </a:r>
            <a:r>
              <a:rPr lang="fr-FR" sz="1400" kern="0" dirty="0" smtClean="0"/>
              <a:t>.</a:t>
            </a:r>
          </a:p>
          <a:p>
            <a:pPr marL="0" indent="0" algn="just">
              <a:buNone/>
              <a:defRPr/>
            </a:pPr>
            <a:endParaRPr lang="fr-FR" sz="1100" kern="0" dirty="0"/>
          </a:p>
          <a:p>
            <a:pPr>
              <a:lnSpc>
                <a:spcPct val="90000"/>
              </a:lnSpc>
            </a:pPr>
            <a:r>
              <a:rPr lang="fr-FR" altLang="fr-FR" dirty="0">
                <a:solidFill>
                  <a:srgbClr val="C00000"/>
                </a:solidFill>
              </a:rPr>
              <a:t>Logiciel centralisé </a:t>
            </a:r>
          </a:p>
          <a:p>
            <a:pPr lvl="1">
              <a:lnSpc>
                <a:spcPct val="90000"/>
              </a:lnSpc>
            </a:pPr>
            <a:r>
              <a:rPr lang="fr-FR" altLang="fr-FR" sz="1400" dirty="0" smtClean="0">
                <a:latin typeface="Cuprum" panose="020B0604020202020204" charset="0"/>
                <a:cs typeface="Arial" charset="0"/>
              </a:rPr>
              <a:t>170 </a:t>
            </a:r>
            <a:r>
              <a:rPr lang="fr-FR" altLang="fr-FR" sz="1400" dirty="0">
                <a:latin typeface="Cuprum" panose="020B0604020202020204" charset="0"/>
                <a:cs typeface="Arial" charset="0"/>
              </a:rPr>
              <a:t>postes des services techniques </a:t>
            </a:r>
            <a:r>
              <a:rPr lang="fr-FR" altLang="fr-FR" sz="1400" dirty="0" smtClean="0">
                <a:latin typeface="Cuprum" panose="020B0604020202020204" charset="0"/>
                <a:cs typeface="Arial" charset="0"/>
              </a:rPr>
              <a:t>connectés</a:t>
            </a:r>
          </a:p>
          <a:p>
            <a:pPr lvl="1">
              <a:lnSpc>
                <a:spcPct val="90000"/>
              </a:lnSpc>
            </a:pPr>
            <a:r>
              <a:rPr lang="fr-FR" altLang="fr-FR" sz="1400" dirty="0" smtClean="0">
                <a:latin typeface="Cuprum" panose="020B0604020202020204" charset="0"/>
                <a:cs typeface="Arial" charset="0"/>
              </a:rPr>
              <a:t>330 </a:t>
            </a:r>
            <a:r>
              <a:rPr lang="fr-FR" altLang="fr-FR" sz="1400" dirty="0">
                <a:latin typeface="Cuprum" panose="020B0604020202020204" charset="0"/>
                <a:cs typeface="Arial" charset="0"/>
              </a:rPr>
              <a:t>agents de la maintenance utilisant le logiciel</a:t>
            </a:r>
          </a:p>
          <a:p>
            <a:pPr lvl="1">
              <a:lnSpc>
                <a:spcPct val="90000"/>
              </a:lnSpc>
            </a:pPr>
            <a:r>
              <a:rPr lang="fr-FR" altLang="fr-FR" sz="1400" dirty="0">
                <a:latin typeface="Cuprum" panose="020B0604020202020204" charset="0"/>
                <a:cs typeface="Arial" charset="0"/>
              </a:rPr>
              <a:t>Accès au module de demande d’intervention pour tous les postes connectés au réseau des HCL</a:t>
            </a:r>
          </a:p>
          <a:p>
            <a:pPr marL="0" indent="0" algn="just">
              <a:buNone/>
              <a:defRPr/>
            </a:pPr>
            <a:endParaRPr lang="fr-FR" sz="1100" kern="0" dirty="0"/>
          </a:p>
          <a:p>
            <a:pPr marL="0" indent="0" algn="just">
              <a:buNone/>
              <a:defRPr/>
            </a:pPr>
            <a:endParaRPr lang="fr-FR" sz="1100" kern="0" dirty="0"/>
          </a:p>
        </p:txBody>
      </p:sp>
    </p:spTree>
    <p:extLst>
      <p:ext uri="{BB962C8B-B14F-4D97-AF65-F5344CB8AC3E}">
        <p14:creationId xmlns:p14="http://schemas.microsoft.com/office/powerpoint/2010/main" val="37385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GMAO  : La mise en place 2005---2008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136904" cy="4840562"/>
          </a:xfrm>
        </p:spPr>
        <p:txBody>
          <a:bodyPr>
            <a:normAutofit lnSpcReduction="10000"/>
          </a:bodyPr>
          <a:lstStyle/>
          <a:p>
            <a:pPr defTabSz="76200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fr-FR" altLang="fr-FR" sz="2000" dirty="0" smtClean="0">
                <a:solidFill>
                  <a:srgbClr val="C00000"/>
                </a:solidFill>
                <a:latin typeface="Cuprum" panose="02000506000000020004" pitchFamily="2" charset="0"/>
              </a:rPr>
              <a:t>La conduite de projet : </a:t>
            </a:r>
            <a:endParaRPr lang="fr-FR" altLang="fr-FR" sz="2000" dirty="0">
              <a:solidFill>
                <a:srgbClr val="C00000"/>
              </a:solidFill>
              <a:latin typeface="Cuprum" panose="02000506000000020004" pitchFamily="2" charset="0"/>
            </a:endParaRPr>
          </a:p>
          <a:p>
            <a:pPr lvl="1"/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Un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groupe projet du département maintenance regroupant l’ensemble des profils utilisateurs et des sites,</a:t>
            </a:r>
          </a:p>
          <a:p>
            <a:pPr lvl="1"/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Un travail préparatoire important sur l’écriture du cahier des charges,</a:t>
            </a:r>
          </a:p>
          <a:p>
            <a:pPr lvl="1"/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Une forte implication des agents des sites dans la préparation de la base de données avant le déploiement sur les sites</a:t>
            </a:r>
          </a:p>
          <a:p>
            <a:pPr lvl="1"/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Une excellente collaboration les acteurs des HCL :</a:t>
            </a:r>
          </a:p>
          <a:p>
            <a:pPr lvl="2"/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la </a:t>
            </a:r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Direction Informatique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pour les supports techniques et logiciels</a:t>
            </a:r>
          </a:p>
          <a:p>
            <a:pPr lvl="2"/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le </a:t>
            </a:r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Service Formation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pour les pré requis informatiques des agents</a:t>
            </a:r>
          </a:p>
          <a:p>
            <a:pPr lvl="2"/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la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Direction </a:t>
            </a:r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Centrale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des </a:t>
            </a:r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Soins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pour l’élaboration du module de demande d’intervention</a:t>
            </a:r>
          </a:p>
          <a:p>
            <a:pPr lvl="2"/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les </a:t>
            </a:r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Directions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des </a:t>
            </a:r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Sites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pour les premiers déploiements</a:t>
            </a:r>
          </a:p>
          <a:p>
            <a:pPr lvl="1"/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La </a:t>
            </a: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mise en place d’une organisation pérenne  au sein du DME dès la phase </a:t>
            </a:r>
            <a:r>
              <a:rPr lang="fr-FR" alt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déploiement</a:t>
            </a:r>
          </a:p>
          <a:p>
            <a:pPr marL="457200" lvl="1" indent="0">
              <a:buNone/>
            </a:pPr>
            <a:endParaRPr lang="fr-FR" altLang="fr-FR" sz="1400" kern="0" dirty="0">
              <a:solidFill>
                <a:schemeClr val="tx1">
                  <a:lumMod val="85000"/>
                  <a:lumOff val="15000"/>
                </a:schemeClr>
              </a:solidFill>
              <a:latin typeface="Cuprum" panose="02000506000000020004" pitchFamily="2" charset="0"/>
            </a:endParaRPr>
          </a:p>
          <a:p>
            <a:pPr defTabSz="762000" fontAlgn="base">
              <a:lnSpc>
                <a:spcPct val="90000"/>
              </a:lnSpc>
              <a:spcAft>
                <a:spcPct val="0"/>
              </a:spcAft>
              <a:buClr>
                <a:srgbClr val="FF0000"/>
              </a:buClr>
              <a:buSzPct val="100000"/>
              <a:buBlip>
                <a:blip r:embed="rId2"/>
              </a:buBlip>
            </a:pPr>
            <a:r>
              <a:rPr lang="fr-FR" altLang="fr-FR" sz="2000" dirty="0">
                <a:solidFill>
                  <a:srgbClr val="C00000"/>
                </a:solidFill>
                <a:latin typeface="Cuprum" panose="02000506000000020004" pitchFamily="2" charset="0"/>
              </a:rPr>
              <a:t>Les moyens : </a:t>
            </a:r>
          </a:p>
          <a:p>
            <a:pPr lvl="1">
              <a:lnSpc>
                <a:spcPct val="90000"/>
              </a:lnSpc>
            </a:pP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Une mission d’assistance à la maîtrise d’ouvrage: 180 k€</a:t>
            </a:r>
          </a:p>
          <a:p>
            <a:pPr lvl="1">
              <a:lnSpc>
                <a:spcPct val="90000"/>
              </a:lnSpc>
            </a:pP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Logiciel, mise au point de la solution et déploiement : 580 k€</a:t>
            </a:r>
          </a:p>
          <a:p>
            <a:pPr lvl="1">
              <a:lnSpc>
                <a:spcPct val="90000"/>
              </a:lnSpc>
            </a:pP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50 postes informatiques supplémentaires</a:t>
            </a:r>
          </a:p>
          <a:p>
            <a:pPr lvl="1">
              <a:lnSpc>
                <a:spcPct val="90000"/>
              </a:lnSpc>
            </a:pP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Formation aux pré requis informatiques de 80 agents</a:t>
            </a:r>
          </a:p>
          <a:p>
            <a:pPr lvl="1">
              <a:lnSpc>
                <a:spcPct val="90000"/>
              </a:lnSpc>
            </a:pP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Serveurs et licences diverses</a:t>
            </a:r>
          </a:p>
          <a:p>
            <a:pPr lvl="1">
              <a:lnSpc>
                <a:spcPct val="90000"/>
              </a:lnSpc>
            </a:pPr>
            <a:r>
              <a:rPr lang="fr-FR" altLang="fr-FR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rPr>
              <a:t>Saisie des données de la base par les agents de la maintenance</a:t>
            </a:r>
            <a:r>
              <a:rPr lang="fr-FR" altLang="fr-FR" sz="1800" dirty="0">
                <a:latin typeface="Cuprum" panose="020B060402020202020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fr-FR" altLang="fr-FR" dirty="0">
              <a:latin typeface="Cupr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GMAO  : calendrier de déploiement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8305" y="1268760"/>
            <a:ext cx="7786687" cy="500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000" dirty="0" smtClean="0"/>
              <a:t>Mars 2005: constitution d’un groupe projet GMAO</a:t>
            </a:r>
          </a:p>
          <a:p>
            <a:r>
              <a:rPr lang="fr-FR" altLang="fr-FR" sz="2000" dirty="0" smtClean="0"/>
              <a:t>Mai 2005: lancement d’une consultation pour choix d’un ATMO</a:t>
            </a:r>
          </a:p>
          <a:p>
            <a:r>
              <a:rPr lang="fr-FR" altLang="fr-FR" sz="2000" dirty="0" smtClean="0"/>
              <a:t>Septembre 2005: choix de l’ATMO</a:t>
            </a:r>
          </a:p>
          <a:p>
            <a:r>
              <a:rPr lang="fr-FR" altLang="fr-FR" sz="2000" dirty="0" smtClean="0"/>
              <a:t>Septembre 2005 – février 2006 : écriture du cahier des charges </a:t>
            </a:r>
          </a:p>
          <a:p>
            <a:r>
              <a:rPr lang="fr-FR" altLang="fr-FR" sz="2000" dirty="0" smtClean="0"/>
              <a:t>Février 2006 : lancement appel d’offre</a:t>
            </a:r>
          </a:p>
          <a:p>
            <a:r>
              <a:rPr lang="fr-FR" altLang="fr-FR" sz="2000" dirty="0" smtClean="0"/>
              <a:t>Mai 2006 : analyse des offres</a:t>
            </a:r>
          </a:p>
          <a:p>
            <a:r>
              <a:rPr lang="fr-FR" altLang="fr-FR" sz="2000" dirty="0" smtClean="0"/>
              <a:t>Juin 2006: désignation du prestataire Carl Master.</a:t>
            </a:r>
          </a:p>
          <a:p>
            <a:r>
              <a:rPr lang="fr-FR" altLang="fr-FR" sz="2000" dirty="0" smtClean="0"/>
              <a:t>Septembre Décembre 2006 : mise en place de la solution</a:t>
            </a:r>
          </a:p>
          <a:p>
            <a:r>
              <a:rPr lang="fr-FR" altLang="fr-FR" sz="2000" dirty="0" smtClean="0"/>
              <a:t>1er trimestre 2007 : site test-Alix</a:t>
            </a:r>
          </a:p>
          <a:p>
            <a:r>
              <a:rPr lang="fr-FR" altLang="fr-FR" sz="2000" dirty="0" smtClean="0"/>
              <a:t>2007: secteur Nord + ouverture HFME</a:t>
            </a:r>
          </a:p>
          <a:p>
            <a:r>
              <a:rPr lang="fr-FR" altLang="fr-FR" sz="2000" dirty="0" smtClean="0"/>
              <a:t>Fin 2007-2008 : déploiement reste HCL</a:t>
            </a:r>
          </a:p>
        </p:txBody>
      </p:sp>
    </p:spTree>
    <p:extLst>
      <p:ext uri="{BB962C8B-B14F-4D97-AF65-F5344CB8AC3E}">
        <p14:creationId xmlns:p14="http://schemas.microsoft.com/office/powerpoint/2010/main" val="21039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GMAO  : L’organisation actuelle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539552" y="1396750"/>
            <a:ext cx="8136904" cy="4840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uprum" panose="02000506000000020004" pitchFamily="2" charset="0"/>
              <a:buChar char="›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Un outil à disposition de tous les agents techniques avec des fonctions complémentaires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Ouvriers : prend en compte les demandes de travail et saisit son intervention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Technicien de site : + tient à jour son patrimoine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Equipe méthode : 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Met à jour le patrimoine en renfort 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Crée les nouveaux modèles d’équipements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Met à jour les contrats et déploie le préventif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Fait les imports en masse (contrôles réglementaires)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Corrige les bugs – améliore la base</a:t>
            </a:r>
          </a:p>
        </p:txBody>
      </p:sp>
    </p:spTree>
    <p:extLst>
      <p:ext uri="{BB962C8B-B14F-4D97-AF65-F5344CB8AC3E}">
        <p14:creationId xmlns:p14="http://schemas.microsoft.com/office/powerpoint/2010/main" val="13429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GMAO  : L’organisation actuelle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539552" y="1396750"/>
            <a:ext cx="8136904" cy="4840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Cuprum" panose="02000506000000020004" pitchFamily="2" charset="0"/>
              <a:buChar char="›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uprum" panose="02000506000000020004" pitchFamily="2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Une équipe Support qui se réunit en COPIL tous les 2 mois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ingénieur </a:t>
            </a:r>
            <a:r>
              <a:rPr lang="fr-FR" dirty="0">
                <a:solidFill>
                  <a:schemeClr val="tx1"/>
                </a:solidFill>
              </a:rPr>
              <a:t>Méthodes – 30% 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Technicien méthode – 100 %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Des </a:t>
            </a:r>
            <a:r>
              <a:rPr lang="fr-FR" dirty="0" smtClean="0">
                <a:solidFill>
                  <a:schemeClr val="tx1"/>
                </a:solidFill>
              </a:rPr>
              <a:t>correspondants/ressources </a:t>
            </a:r>
            <a:r>
              <a:rPr lang="fr-FR" dirty="0">
                <a:solidFill>
                  <a:schemeClr val="tx1"/>
                </a:solidFill>
              </a:rPr>
              <a:t>sur chaque site – 5 à 10%</a:t>
            </a:r>
          </a:p>
          <a:p>
            <a:pPr marL="400050" lvl="1" indent="0" algn="just">
              <a:buNone/>
              <a:defRPr/>
            </a:pPr>
            <a:endParaRPr lang="fr-FR" sz="1100" kern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+</a:t>
            </a:r>
            <a:r>
              <a:rPr lang="fr-FR" dirty="0" smtClean="0">
                <a:solidFill>
                  <a:schemeClr val="tx1"/>
                </a:solidFill>
              </a:rPr>
              <a:t> Un </a:t>
            </a:r>
            <a:r>
              <a:rPr lang="fr-FR" dirty="0">
                <a:solidFill>
                  <a:schemeClr val="tx1"/>
                </a:solidFill>
              </a:rPr>
              <a:t>interlocuteur Informaticien – 10</a:t>
            </a:r>
            <a:r>
              <a:rPr lang="fr-FR" dirty="0" smtClean="0">
                <a:solidFill>
                  <a:schemeClr val="tx1"/>
                </a:solidFill>
              </a:rPr>
              <a:t>%</a:t>
            </a:r>
          </a:p>
          <a:p>
            <a:pPr marL="457200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sz="1800" kern="0" dirty="0" smtClean="0">
                <a:solidFill>
                  <a:srgbClr val="C00000"/>
                </a:solidFill>
              </a:rPr>
              <a:t>OBJECTIFS : </a:t>
            </a:r>
          </a:p>
          <a:p>
            <a:pPr lvl="1"/>
            <a:r>
              <a:rPr lang="fr-FR" sz="1800" kern="0" dirty="0" smtClean="0">
                <a:solidFill>
                  <a:schemeClr val="tx1"/>
                </a:solidFill>
              </a:rPr>
              <a:t>Assurer le bon fonctionnement et le développement de la base</a:t>
            </a:r>
          </a:p>
          <a:p>
            <a:pPr lvl="1"/>
            <a:r>
              <a:rPr lang="fr-FR" sz="1800" kern="0" dirty="0" smtClean="0">
                <a:solidFill>
                  <a:schemeClr val="tx1"/>
                </a:solidFill>
              </a:rPr>
              <a:t>À l’écoute des agents de site</a:t>
            </a:r>
          </a:p>
          <a:p>
            <a:pPr lvl="1"/>
            <a:r>
              <a:rPr lang="fr-FR" sz="1800" kern="0" dirty="0" smtClean="0">
                <a:solidFill>
                  <a:schemeClr val="tx1"/>
                </a:solidFill>
              </a:rPr>
              <a:t>En rappel des bonnes pratiques</a:t>
            </a:r>
            <a:endParaRPr lang="fr-FR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HCL-2016">
  <a:themeElements>
    <a:clrScheme name="HCL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5EF"/>
      </a:accent1>
      <a:accent2>
        <a:srgbClr val="F58153"/>
      </a:accent2>
      <a:accent3>
        <a:srgbClr val="9374BC"/>
      </a:accent3>
      <a:accent4>
        <a:srgbClr val="F3C33D"/>
      </a:accent4>
      <a:accent5>
        <a:srgbClr val="90D09F"/>
      </a:accent5>
      <a:accent6>
        <a:srgbClr val="F58153"/>
      </a:accent6>
      <a:hlink>
        <a:srgbClr val="00B5EF"/>
      </a:hlink>
      <a:folHlink>
        <a:srgbClr val="483166"/>
      </a:folHlink>
    </a:clrScheme>
    <a:fontScheme name="polices HC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HCL 2016-FR</Template>
  <TotalTime>106</TotalTime>
  <Words>936</Words>
  <Application>Microsoft Office PowerPoint</Application>
  <PresentationFormat>Affichage à l'écran (4:3)</PresentationFormat>
  <Paragraphs>170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Cuprum</vt:lpstr>
      <vt:lpstr>Wingdings</vt:lpstr>
      <vt:lpstr>ThèmeHCL-2016</vt:lpstr>
      <vt:lpstr>Conduire et organiser  l'exploitation-maintenance  Illustration par la GMAO  département Maintenance Exploitation des HOSPICES CIVILS DE LYON</vt:lpstr>
      <vt:lpstr>Les Hospices Civils de Lyon</vt:lpstr>
      <vt:lpstr>HCL – la Direction des Affaires Techniques</vt:lpstr>
      <vt:lpstr>HCL – DAT – le Département Maintenance Exploitation</vt:lpstr>
      <vt:lpstr>GMAO – un outil essentiel de maintenance</vt:lpstr>
      <vt:lpstr>GMAO  : La mise en place 2005---2008</vt:lpstr>
      <vt:lpstr>GMAO  : calendrier de déploiement</vt:lpstr>
      <vt:lpstr>GMAO  : L’organisation actuelle</vt:lpstr>
      <vt:lpstr>GMAO  : L’organisation actuelle</vt:lpstr>
      <vt:lpstr>48 500 points géographiques</vt:lpstr>
      <vt:lpstr>32 500 Installations techniques</vt:lpstr>
      <vt:lpstr>130 000 interventions par an</vt:lpstr>
      <vt:lpstr>Suivi des contrôles réglementaires</vt:lpstr>
      <vt:lpstr>Suivi des compteurs</vt:lpstr>
      <vt:lpstr>Suivi des commandes</vt:lpstr>
      <vt:lpstr>Gestion des stocks</vt:lpstr>
      <vt:lpstr>Le Reporting</vt:lpstr>
      <vt:lpstr>Les perspectives</vt:lpstr>
      <vt:lpstr>Présentation PowerPoint</vt:lpstr>
    </vt:vector>
  </TitlesOfParts>
  <Company>Hospices Civils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DURU, Corinne</dc:creator>
  <cp:lastModifiedBy>DURU, Corinne</cp:lastModifiedBy>
  <cp:revision>16</cp:revision>
  <dcterms:created xsi:type="dcterms:W3CDTF">2017-11-22T13:19:12Z</dcterms:created>
  <dcterms:modified xsi:type="dcterms:W3CDTF">2017-11-28T11:02:02Z</dcterms:modified>
</cp:coreProperties>
</file>